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56" r:id="rId3"/>
    <p:sldId id="306" r:id="rId4"/>
    <p:sldId id="330" r:id="rId5"/>
    <p:sldId id="322" r:id="rId6"/>
    <p:sldId id="311" r:id="rId7"/>
    <p:sldId id="312" r:id="rId8"/>
    <p:sldId id="308" r:id="rId9"/>
    <p:sldId id="314" r:id="rId10"/>
    <p:sldId id="307" r:id="rId11"/>
    <p:sldId id="309" r:id="rId12"/>
    <p:sldId id="310" r:id="rId13"/>
    <p:sldId id="324" r:id="rId14"/>
    <p:sldId id="327" r:id="rId15"/>
    <p:sldId id="326" r:id="rId16"/>
    <p:sldId id="328" r:id="rId17"/>
    <p:sldId id="329" r:id="rId18"/>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29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FDFDFD"/>
    <a:srgbClr val="686868"/>
    <a:srgbClr val="F5F5F5"/>
    <a:srgbClr val="EC8412"/>
    <a:srgbClr val="D76E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26" autoAdjust="0"/>
    <p:restoredTop sz="94434" autoAdjust="0"/>
  </p:normalViewPr>
  <p:slideViewPr>
    <p:cSldViewPr>
      <p:cViewPr varScale="1">
        <p:scale>
          <a:sx n="70" d="100"/>
          <a:sy n="70" d="100"/>
        </p:scale>
        <p:origin x="1308" y="48"/>
      </p:cViewPr>
      <p:guideLst>
        <p:guide orient="horz" pos="2115"/>
        <p:guide pos="2925"/>
      </p:guideLst>
    </p:cSldViewPr>
  </p:slideViewPr>
  <p:notesTextViewPr>
    <p:cViewPr>
      <p:scale>
        <a:sx n="1" d="1"/>
        <a:sy n="1" d="1"/>
      </p:scale>
      <p:origin x="0" y="0"/>
    </p:cViewPr>
  </p:notesTextViewPr>
  <p:sorterViewPr>
    <p:cViewPr varScale="1">
      <p:scale>
        <a:sx n="1" d="1"/>
        <a:sy n="1" d="1"/>
      </p:scale>
      <p:origin x="0" y="-23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MX"/>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C325907-719C-40E7-8503-F1636D76A6CF}" type="datetimeFigureOut">
              <a:rPr lang="es-MX" smtClean="0"/>
              <a:t>03/12/2013</a:t>
            </a:fld>
            <a:endParaRPr lang="es-MX"/>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s-MX"/>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08CBD07-B8D9-475D-A59C-4E6B3C5C1C01}" type="slidenum">
              <a:rPr lang="es-MX" smtClean="0"/>
              <a:t>‹Nº›</a:t>
            </a:fld>
            <a:endParaRPr lang="es-MX"/>
          </a:p>
        </p:txBody>
      </p:sp>
    </p:spTree>
    <p:extLst>
      <p:ext uri="{BB962C8B-B14F-4D97-AF65-F5344CB8AC3E}">
        <p14:creationId xmlns:p14="http://schemas.microsoft.com/office/powerpoint/2010/main" val="698182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220788" y="708025"/>
            <a:ext cx="4725987" cy="3544888"/>
          </a:xfrm>
          <a:prstGeom prst="rect">
            <a:avLst/>
          </a:prstGeom>
          <a:noFill/>
          <a:ln w="12700">
            <a:solidFill>
              <a:prstClr val="black"/>
            </a:solidFill>
          </a:ln>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endParaRPr lang="es-MX" dirty="0">
              <a:solidFill>
                <a:prstClr val="black"/>
              </a:solidFill>
            </a:endParaRPr>
          </a:p>
        </p:txBody>
      </p:sp>
    </p:spTree>
    <p:extLst>
      <p:ext uri="{BB962C8B-B14F-4D97-AF65-F5344CB8AC3E}">
        <p14:creationId xmlns:p14="http://schemas.microsoft.com/office/powerpoint/2010/main" val="1219459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220788" y="708025"/>
            <a:ext cx="4725987" cy="3544888"/>
          </a:xfrm>
          <a:prstGeom prst="rect">
            <a:avLst/>
          </a:prstGeom>
          <a:noFill/>
          <a:ln w="12700">
            <a:solidFill>
              <a:prstClr val="black"/>
            </a:solidFill>
          </a:ln>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endParaRPr lang="es-MX" dirty="0">
              <a:solidFill>
                <a:prstClr val="black"/>
              </a:solidFill>
            </a:endParaRPr>
          </a:p>
        </p:txBody>
      </p:sp>
    </p:spTree>
    <p:extLst>
      <p:ext uri="{BB962C8B-B14F-4D97-AF65-F5344CB8AC3E}">
        <p14:creationId xmlns:p14="http://schemas.microsoft.com/office/powerpoint/2010/main" val="2440690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220788" y="708025"/>
            <a:ext cx="4725987" cy="3544888"/>
          </a:xfrm>
          <a:prstGeom prst="rect">
            <a:avLst/>
          </a:prstGeom>
          <a:noFill/>
          <a:ln w="12700">
            <a:solidFill>
              <a:prstClr val="black"/>
            </a:solidFill>
          </a:ln>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endParaRPr lang="es-MX" dirty="0">
              <a:solidFill>
                <a:prstClr val="black"/>
              </a:solidFill>
            </a:endParaRPr>
          </a:p>
        </p:txBody>
      </p:sp>
    </p:spTree>
    <p:extLst>
      <p:ext uri="{BB962C8B-B14F-4D97-AF65-F5344CB8AC3E}">
        <p14:creationId xmlns:p14="http://schemas.microsoft.com/office/powerpoint/2010/main" val="2317106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220788" y="708025"/>
            <a:ext cx="4725987" cy="3544888"/>
          </a:xfrm>
          <a:prstGeom prst="rect">
            <a:avLst/>
          </a:prstGeom>
          <a:noFill/>
          <a:ln w="12700">
            <a:solidFill>
              <a:prstClr val="black"/>
            </a:solidFill>
          </a:ln>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endParaRPr lang="es-MX" dirty="0">
              <a:solidFill>
                <a:prstClr val="black"/>
              </a:solidFill>
            </a:endParaRPr>
          </a:p>
        </p:txBody>
      </p:sp>
    </p:spTree>
    <p:extLst>
      <p:ext uri="{BB962C8B-B14F-4D97-AF65-F5344CB8AC3E}">
        <p14:creationId xmlns:p14="http://schemas.microsoft.com/office/powerpoint/2010/main" val="700845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220788" y="708025"/>
            <a:ext cx="4725987" cy="3544888"/>
          </a:xfrm>
          <a:prstGeom prst="rect">
            <a:avLst/>
          </a:prstGeom>
          <a:noFill/>
          <a:ln w="12700">
            <a:solidFill>
              <a:prstClr val="black"/>
            </a:solidFill>
          </a:ln>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endParaRPr lang="es-MX" dirty="0">
              <a:solidFill>
                <a:prstClr val="black"/>
              </a:solidFill>
            </a:endParaRPr>
          </a:p>
        </p:txBody>
      </p:sp>
    </p:spTree>
    <p:extLst>
      <p:ext uri="{BB962C8B-B14F-4D97-AF65-F5344CB8AC3E}">
        <p14:creationId xmlns:p14="http://schemas.microsoft.com/office/powerpoint/2010/main" val="661723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220788" y="708025"/>
            <a:ext cx="4725987" cy="3544888"/>
          </a:xfrm>
          <a:prstGeom prst="rect">
            <a:avLst/>
          </a:prstGeom>
          <a:noFill/>
          <a:ln w="12700">
            <a:solidFill>
              <a:prstClr val="black"/>
            </a:solidFill>
          </a:ln>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endParaRPr lang="es-MX" dirty="0">
              <a:solidFill>
                <a:prstClr val="black"/>
              </a:solidFill>
            </a:endParaRPr>
          </a:p>
        </p:txBody>
      </p:sp>
    </p:spTree>
    <p:extLst>
      <p:ext uri="{BB962C8B-B14F-4D97-AF65-F5344CB8AC3E}">
        <p14:creationId xmlns:p14="http://schemas.microsoft.com/office/powerpoint/2010/main" val="2662446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220788" y="708025"/>
            <a:ext cx="4725987" cy="3544888"/>
          </a:xfrm>
          <a:prstGeom prst="rect">
            <a:avLst/>
          </a:prstGeom>
          <a:noFill/>
          <a:ln w="12700">
            <a:solidFill>
              <a:prstClr val="black"/>
            </a:solidFill>
          </a:ln>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endParaRPr lang="es-MX" dirty="0">
              <a:solidFill>
                <a:prstClr val="black"/>
              </a:solidFill>
            </a:endParaRPr>
          </a:p>
        </p:txBody>
      </p:sp>
    </p:spTree>
    <p:extLst>
      <p:ext uri="{BB962C8B-B14F-4D97-AF65-F5344CB8AC3E}">
        <p14:creationId xmlns:p14="http://schemas.microsoft.com/office/powerpoint/2010/main" val="879236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220788" y="708025"/>
            <a:ext cx="4725987" cy="3544888"/>
          </a:xfrm>
          <a:prstGeom prst="rect">
            <a:avLst/>
          </a:prstGeom>
          <a:noFill/>
          <a:ln w="12700">
            <a:solidFill>
              <a:prstClr val="black"/>
            </a:solidFill>
          </a:ln>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endParaRPr lang="es-MX" dirty="0">
              <a:solidFill>
                <a:prstClr val="black"/>
              </a:solidFill>
            </a:endParaRPr>
          </a:p>
        </p:txBody>
      </p:sp>
    </p:spTree>
    <p:extLst>
      <p:ext uri="{BB962C8B-B14F-4D97-AF65-F5344CB8AC3E}">
        <p14:creationId xmlns:p14="http://schemas.microsoft.com/office/powerpoint/2010/main" val="3535138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220788" y="708025"/>
            <a:ext cx="4725987" cy="3544888"/>
          </a:xfrm>
          <a:prstGeom prst="rect">
            <a:avLst/>
          </a:prstGeom>
          <a:noFill/>
          <a:ln w="12700">
            <a:solidFill>
              <a:prstClr val="black"/>
            </a:solidFill>
          </a:ln>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endParaRPr lang="es-MX" dirty="0">
              <a:solidFill>
                <a:prstClr val="black"/>
              </a:solidFill>
            </a:endParaRPr>
          </a:p>
        </p:txBody>
      </p:sp>
    </p:spTree>
    <p:extLst>
      <p:ext uri="{BB962C8B-B14F-4D97-AF65-F5344CB8AC3E}">
        <p14:creationId xmlns:p14="http://schemas.microsoft.com/office/powerpoint/2010/main" val="3939537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220788" y="708025"/>
            <a:ext cx="4725987" cy="3544888"/>
          </a:xfrm>
          <a:prstGeom prst="rect">
            <a:avLst/>
          </a:prstGeom>
          <a:noFill/>
          <a:ln w="12700">
            <a:solidFill>
              <a:prstClr val="black"/>
            </a:solidFill>
          </a:ln>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endParaRPr lang="es-MX" dirty="0">
              <a:solidFill>
                <a:prstClr val="black"/>
              </a:solidFill>
            </a:endParaRPr>
          </a:p>
        </p:txBody>
      </p:sp>
    </p:spTree>
    <p:extLst>
      <p:ext uri="{BB962C8B-B14F-4D97-AF65-F5344CB8AC3E}">
        <p14:creationId xmlns:p14="http://schemas.microsoft.com/office/powerpoint/2010/main" val="1383188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220788" y="708025"/>
            <a:ext cx="4725987" cy="3544888"/>
          </a:xfrm>
          <a:prstGeom prst="rect">
            <a:avLst/>
          </a:prstGeom>
          <a:noFill/>
          <a:ln w="12700">
            <a:solidFill>
              <a:prstClr val="black"/>
            </a:solidFill>
          </a:ln>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endParaRPr lang="es-MX" dirty="0">
              <a:solidFill>
                <a:prstClr val="black"/>
              </a:solidFill>
            </a:endParaRPr>
          </a:p>
        </p:txBody>
      </p:sp>
    </p:spTree>
    <p:extLst>
      <p:ext uri="{BB962C8B-B14F-4D97-AF65-F5344CB8AC3E}">
        <p14:creationId xmlns:p14="http://schemas.microsoft.com/office/powerpoint/2010/main" val="3211294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220788" y="708025"/>
            <a:ext cx="4725987" cy="3544888"/>
          </a:xfrm>
          <a:prstGeom prst="rect">
            <a:avLst/>
          </a:prstGeom>
          <a:noFill/>
          <a:ln w="12700">
            <a:solidFill>
              <a:prstClr val="black"/>
            </a:solidFill>
          </a:ln>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endParaRPr lang="es-MX" dirty="0">
              <a:solidFill>
                <a:prstClr val="black"/>
              </a:solidFill>
            </a:endParaRPr>
          </a:p>
        </p:txBody>
      </p:sp>
    </p:spTree>
    <p:extLst>
      <p:ext uri="{BB962C8B-B14F-4D97-AF65-F5344CB8AC3E}">
        <p14:creationId xmlns:p14="http://schemas.microsoft.com/office/powerpoint/2010/main" val="1975806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220788" y="708025"/>
            <a:ext cx="4725987" cy="3544888"/>
          </a:xfrm>
          <a:prstGeom prst="rect">
            <a:avLst/>
          </a:prstGeom>
          <a:noFill/>
          <a:ln w="12700">
            <a:solidFill>
              <a:prstClr val="black"/>
            </a:solidFill>
          </a:ln>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endParaRPr lang="es-MX" dirty="0">
              <a:solidFill>
                <a:prstClr val="black"/>
              </a:solidFill>
            </a:endParaRPr>
          </a:p>
        </p:txBody>
      </p:sp>
    </p:spTree>
    <p:extLst>
      <p:ext uri="{BB962C8B-B14F-4D97-AF65-F5344CB8AC3E}">
        <p14:creationId xmlns:p14="http://schemas.microsoft.com/office/powerpoint/2010/main" val="621971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220788" y="708025"/>
            <a:ext cx="4725987" cy="3544888"/>
          </a:xfrm>
          <a:prstGeom prst="rect">
            <a:avLst/>
          </a:prstGeom>
          <a:noFill/>
          <a:ln w="12700">
            <a:solidFill>
              <a:prstClr val="black"/>
            </a:solidFill>
          </a:ln>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endParaRPr lang="es-MX" dirty="0">
              <a:solidFill>
                <a:prstClr val="black"/>
              </a:solidFill>
            </a:endParaRPr>
          </a:p>
        </p:txBody>
      </p:sp>
    </p:spTree>
    <p:extLst>
      <p:ext uri="{BB962C8B-B14F-4D97-AF65-F5344CB8AC3E}">
        <p14:creationId xmlns:p14="http://schemas.microsoft.com/office/powerpoint/2010/main" val="1429725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220788" y="708025"/>
            <a:ext cx="4725987" cy="3544888"/>
          </a:xfrm>
          <a:prstGeom prst="rect">
            <a:avLst/>
          </a:prstGeom>
          <a:noFill/>
          <a:ln w="12700">
            <a:solidFill>
              <a:prstClr val="black"/>
            </a:solidFill>
          </a:ln>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endParaRPr lang="es-MX" dirty="0">
              <a:solidFill>
                <a:prstClr val="black"/>
              </a:solidFill>
            </a:endParaRPr>
          </a:p>
        </p:txBody>
      </p:sp>
    </p:spTree>
    <p:extLst>
      <p:ext uri="{BB962C8B-B14F-4D97-AF65-F5344CB8AC3E}">
        <p14:creationId xmlns:p14="http://schemas.microsoft.com/office/powerpoint/2010/main" val="16919638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mx/url?sa=i&amp;source=images&amp;cd=&amp;cad=rja&amp;docid=5WlIFLc8xGLfIM&amp;tbnid=EcmgwwCwPrmOAM:&amp;ved=0CAgQjRwwAA&amp;url=http://revistafortuna.com.mx/contenido/2012/12/17/publica-shcp-la-ley-de-ingresos-de-la-federacion-2013/shcp-5/&amp;ei=aDX4Ua2uDInlqQHOvoHQAQ&amp;psig=AFQjCNG9bIs8TkfKkOP1zd1QGoleBWcZkg&amp;ust=1375307496247982"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6 Imagen"/>
          <p:cNvPicPr>
            <a:picLocks noChangeAspect="1"/>
          </p:cNvPicPr>
          <p:nvPr userDrawn="1"/>
        </p:nvPicPr>
        <p:blipFill rotWithShape="1">
          <a:blip r:embed="rId2" cstate="print">
            <a:extLst>
              <a:ext uri="{28A0092B-C50C-407E-A947-70E740481C1C}">
                <a14:useLocalDpi xmlns:a14="http://schemas.microsoft.com/office/drawing/2010/main" val="0"/>
              </a:ext>
            </a:extLst>
          </a:blip>
          <a:srcRect r="953"/>
          <a:stretch/>
        </p:blipFill>
        <p:spPr>
          <a:xfrm>
            <a:off x="0" y="0"/>
            <a:ext cx="9144000" cy="6858000"/>
          </a:xfrm>
          <a:prstGeom prst="rect">
            <a:avLst/>
          </a:prstGeom>
        </p:spPr>
      </p:pic>
      <p:sp>
        <p:nvSpPr>
          <p:cNvPr id="2" name="1 Título"/>
          <p:cNvSpPr>
            <a:spLocks noGrp="1"/>
          </p:cNvSpPr>
          <p:nvPr>
            <p:ph type="ctrTitle"/>
          </p:nvPr>
        </p:nvSpPr>
        <p:spPr>
          <a:xfrm>
            <a:off x="4856889" y="2844319"/>
            <a:ext cx="3960440" cy="872713"/>
          </a:xfrm>
        </p:spPr>
        <p:txBody>
          <a:bodyPr>
            <a:normAutofit/>
          </a:bodyPr>
          <a:lstStyle>
            <a:lvl1pPr algn="l">
              <a:defRPr sz="2400"/>
            </a:lvl1pPr>
          </a:lstStyle>
          <a:p>
            <a:r>
              <a:rPr lang="es-ES" dirty="0" smtClean="0"/>
              <a:t>Haga clic para modificar el estilo de título del patrón</a:t>
            </a:r>
            <a:endParaRPr lang="es-MX" dirty="0"/>
          </a:p>
        </p:txBody>
      </p:sp>
      <p:sp>
        <p:nvSpPr>
          <p:cNvPr id="3" name="2 Subtítulo"/>
          <p:cNvSpPr>
            <a:spLocks noGrp="1"/>
          </p:cNvSpPr>
          <p:nvPr>
            <p:ph type="subTitle" idx="1"/>
          </p:nvPr>
        </p:nvSpPr>
        <p:spPr>
          <a:xfrm>
            <a:off x="4860032" y="4005064"/>
            <a:ext cx="3744416" cy="648072"/>
          </a:xfrm>
        </p:spPr>
        <p:txBody>
          <a:bodyPr>
            <a:normAutofit/>
          </a:bodyPr>
          <a:lstStyle>
            <a:lvl1pPr marL="0" indent="0" algn="l">
              <a:buNone/>
              <a:defRPr sz="1400" b="1">
                <a:solidFill>
                  <a:schemeClr val="accent1">
                    <a:lumMod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MX" dirty="0"/>
          </a:p>
        </p:txBody>
      </p:sp>
      <p:sp>
        <p:nvSpPr>
          <p:cNvPr id="4" name="3 Marcador de fecha"/>
          <p:cNvSpPr>
            <a:spLocks noGrp="1"/>
          </p:cNvSpPr>
          <p:nvPr>
            <p:ph type="dt" sz="half" idx="10"/>
          </p:nvPr>
        </p:nvSpPr>
        <p:spPr/>
        <p:txBody>
          <a:bodyPr/>
          <a:lstStyle/>
          <a:p>
            <a:fld id="{CD668331-3F82-4F17-B941-A671A8F8698B}" type="datetimeFigureOut">
              <a:rPr lang="es-MX" smtClean="0"/>
              <a:t>03/12/2013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068FF55-EE03-40BD-8A91-7A17231F2690}" type="slidenum">
              <a:rPr lang="es-MX" smtClean="0"/>
              <a:t>‹Nº›</a:t>
            </a:fld>
            <a:endParaRPr lang="es-MX"/>
          </a:p>
        </p:txBody>
      </p:sp>
      <p:sp>
        <p:nvSpPr>
          <p:cNvPr id="8" name="7 Rectángulo"/>
          <p:cNvSpPr/>
          <p:nvPr userDrawn="1"/>
        </p:nvSpPr>
        <p:spPr>
          <a:xfrm flipV="1">
            <a:off x="4860032" y="3717032"/>
            <a:ext cx="4317234" cy="18973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9791934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D668331-3F82-4F17-B941-A671A8F8698B}" type="datetimeFigureOut">
              <a:rPr lang="es-MX" smtClean="0"/>
              <a:t>03/12/2013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068FF55-EE03-40BD-8A91-7A17231F2690}" type="slidenum">
              <a:rPr lang="es-MX" smtClean="0"/>
              <a:t>‹Nº›</a:t>
            </a:fld>
            <a:endParaRPr lang="es-MX"/>
          </a:p>
        </p:txBody>
      </p:sp>
    </p:spTree>
    <p:extLst>
      <p:ext uri="{BB962C8B-B14F-4D97-AF65-F5344CB8AC3E}">
        <p14:creationId xmlns:p14="http://schemas.microsoft.com/office/powerpoint/2010/main" val="427791374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836712"/>
            <a:ext cx="2057400" cy="5289451"/>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836712"/>
            <a:ext cx="6019800" cy="528945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D668331-3F82-4F17-B941-A671A8F8698B}" type="datetimeFigureOut">
              <a:rPr lang="es-MX" smtClean="0"/>
              <a:t>03/12/2013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068FF55-EE03-40BD-8A91-7A17231F2690}" type="slidenum">
              <a:rPr lang="es-MX" smtClean="0"/>
              <a:t>‹Nº›</a:t>
            </a:fld>
            <a:endParaRPr lang="es-MX"/>
          </a:p>
        </p:txBody>
      </p:sp>
      <p:sp>
        <p:nvSpPr>
          <p:cNvPr id="7" name="1 Título"/>
          <p:cNvSpPr txBox="1">
            <a:spLocks/>
          </p:cNvSpPr>
          <p:nvPr userDrawn="1"/>
        </p:nvSpPr>
        <p:spPr>
          <a:xfrm>
            <a:off x="457200" y="27384"/>
            <a:ext cx="6707088" cy="682552"/>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s-MX" sz="2400" b="1" kern="1200" dirty="0">
                <a:solidFill>
                  <a:schemeClr val="tx1"/>
                </a:solidFill>
                <a:latin typeface="+mj-lt"/>
                <a:ea typeface="+mj-ea"/>
                <a:cs typeface="+mj-cs"/>
              </a:defRPr>
            </a:lvl1pPr>
          </a:lstStyle>
          <a:p>
            <a:r>
              <a:rPr lang="es-ES" smtClean="0"/>
              <a:t>Haga clic para modificar el estilo de título del patrón</a:t>
            </a:r>
            <a:endParaRPr lang="es-ES"/>
          </a:p>
        </p:txBody>
      </p:sp>
    </p:spTree>
    <p:extLst>
      <p:ext uri="{BB962C8B-B14F-4D97-AF65-F5344CB8AC3E}">
        <p14:creationId xmlns:p14="http://schemas.microsoft.com/office/powerpoint/2010/main" val="259577859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28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593850"/>
            <a:ext cx="2133600" cy="365125"/>
          </a:xfrm>
          <a:prstGeom prst="rect">
            <a:avLst/>
          </a:prstGeom>
        </p:spPr>
        <p:txBody>
          <a:bodyPr/>
          <a:lstStyle/>
          <a:p>
            <a:pPr defTabSz="457200"/>
            <a:fld id="{16D8ED13-A0E1-4232-8668-E00FA55C67D1}" type="datetime1">
              <a:rPr lang="en-US">
                <a:solidFill>
                  <a:prstClr val="black"/>
                </a:solidFill>
              </a:rPr>
              <a:pPr defTabSz="457200"/>
              <a:t>12/3/2013</a:t>
            </a:fld>
            <a:endParaRPr lang="en-US" dirty="0">
              <a:solidFill>
                <a:prstClr val="black"/>
              </a:solidFill>
            </a:endParaRPr>
          </a:p>
        </p:txBody>
      </p:sp>
      <p:sp>
        <p:nvSpPr>
          <p:cNvPr id="5" name="Footer Placeholder 4"/>
          <p:cNvSpPr>
            <a:spLocks noGrp="1"/>
          </p:cNvSpPr>
          <p:nvPr>
            <p:ph type="ftr" sz="quarter" idx="11"/>
          </p:nvPr>
        </p:nvSpPr>
        <p:spPr>
          <a:xfrm>
            <a:off x="3124200" y="6570100"/>
            <a:ext cx="28956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p:txBody>
          <a:bodyPr/>
          <a:lstStyle/>
          <a:p>
            <a:fld id="{AF88E988-FB04-AB4E-BE5A-59F242AF7F7A}" type="slidenum">
              <a:rPr lang="en-US" smtClean="0">
                <a:solidFill>
                  <a:prstClr val="black">
                    <a:tint val="75000"/>
                  </a:prstClr>
                </a:solidFill>
              </a:rPr>
              <a:pPr/>
              <a:t>‹Nº›</a:t>
            </a:fld>
            <a:endParaRPr lang="en-US">
              <a:solidFill>
                <a:prstClr val="black">
                  <a:tint val="75000"/>
                </a:prstClr>
              </a:solidFill>
            </a:endParaRPr>
          </a:p>
        </p:txBody>
      </p:sp>
      <p:sp>
        <p:nvSpPr>
          <p:cNvPr id="8" name="Title Placeholder 1"/>
          <p:cNvSpPr txBox="1">
            <a:spLocks/>
          </p:cNvSpPr>
          <p:nvPr userDrawn="1"/>
        </p:nvSpPr>
        <p:spPr>
          <a:xfrm>
            <a:off x="457200" y="274638"/>
            <a:ext cx="8229600" cy="1143000"/>
          </a:xfrm>
          <a:prstGeom prst="rect">
            <a:avLst/>
          </a:prstGeom>
        </p:spPr>
        <p:txBody>
          <a:bodyPr vert="horz" lIns="91440" tIns="45720" rIns="91440" bIns="45720" rtlCol="0" anchor="ctr">
            <a:noAutofit/>
          </a:bodyPr>
          <a:lstStyle>
            <a:lvl1pPr algn="r" defTabSz="457200" rtl="0" eaLnBrk="1" latinLnBrk="0" hangingPunct="1">
              <a:spcBef>
                <a:spcPct val="0"/>
              </a:spcBef>
              <a:buNone/>
              <a:defRPr sz="2000" kern="1200">
                <a:solidFill>
                  <a:srgbClr val="807F83"/>
                </a:solidFill>
                <a:latin typeface="Trajan Pro"/>
                <a:ea typeface="+mj-ea"/>
                <a:cs typeface="Trajan Pro"/>
              </a:defRPr>
            </a:lvl1pPr>
          </a:lstStyle>
          <a:p>
            <a:r>
              <a:rPr lang="en-US" smtClean="0"/>
              <a:t>Título</a:t>
            </a:r>
            <a:endParaRPr lang="en-US" dirty="0"/>
          </a:p>
        </p:txBody>
      </p:sp>
    </p:spTree>
    <p:extLst>
      <p:ext uri="{BB962C8B-B14F-4D97-AF65-F5344CB8AC3E}">
        <p14:creationId xmlns:p14="http://schemas.microsoft.com/office/powerpoint/2010/main" val="43751663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593850"/>
            <a:ext cx="2133600" cy="365125"/>
          </a:xfrm>
          <a:prstGeom prst="rect">
            <a:avLst/>
          </a:prstGeom>
        </p:spPr>
        <p:txBody>
          <a:bodyPr/>
          <a:lstStyle/>
          <a:p>
            <a:pPr defTabSz="457200"/>
            <a:fld id="{69656936-4E99-4CF8-B6E4-EA294415A7CE}" type="datetime1">
              <a:rPr lang="en-US">
                <a:solidFill>
                  <a:prstClr val="black"/>
                </a:solidFill>
              </a:rPr>
              <a:pPr defTabSz="457200"/>
              <a:t>12/3/2013</a:t>
            </a:fld>
            <a:endParaRPr lang="en-US">
              <a:solidFill>
                <a:prstClr val="black"/>
              </a:solidFill>
            </a:endParaRPr>
          </a:p>
        </p:txBody>
      </p:sp>
      <p:sp>
        <p:nvSpPr>
          <p:cNvPr id="5" name="Footer Placeholder 4"/>
          <p:cNvSpPr>
            <a:spLocks noGrp="1"/>
          </p:cNvSpPr>
          <p:nvPr>
            <p:ph type="ftr" sz="quarter" idx="11"/>
          </p:nvPr>
        </p:nvSpPr>
        <p:spPr>
          <a:xfrm>
            <a:off x="3124200" y="657010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rPr>
              <a:pPr/>
              <a:t>‹Nº›</a:t>
            </a:fld>
            <a:endParaRPr lang="en-US">
              <a:solidFill>
                <a:prstClr val="black">
                  <a:tint val="75000"/>
                </a:prstClr>
              </a:solidFill>
            </a:endParaRPr>
          </a:p>
        </p:txBody>
      </p:sp>
      <p:sp>
        <p:nvSpPr>
          <p:cNvPr id="7"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lvl1pPr>
              <a:defRPr>
                <a:latin typeface="Calibri" pitchFamily="34" charset="0"/>
              </a:defRPr>
            </a:lvl1pPr>
          </a:lstStyle>
          <a:p>
            <a:r>
              <a:rPr lang="en-US" dirty="0" err="1" smtClean="0"/>
              <a:t>Título</a:t>
            </a:r>
            <a:endParaRPr lang="en-US" dirty="0"/>
          </a:p>
        </p:txBody>
      </p:sp>
    </p:spTree>
    <p:extLst>
      <p:ext uri="{BB962C8B-B14F-4D97-AF65-F5344CB8AC3E}">
        <p14:creationId xmlns:p14="http://schemas.microsoft.com/office/powerpoint/2010/main" val="279613302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807F8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593850"/>
            <a:ext cx="2133600" cy="365125"/>
          </a:xfrm>
          <a:prstGeom prst="rect">
            <a:avLst/>
          </a:prstGeom>
        </p:spPr>
        <p:txBody>
          <a:bodyPr/>
          <a:lstStyle/>
          <a:p>
            <a:pPr defTabSz="457200"/>
            <a:fld id="{B90C058E-35FC-4EED-8BE4-C2CA3A43451E}" type="datetime1">
              <a:rPr lang="en-US">
                <a:solidFill>
                  <a:prstClr val="black"/>
                </a:solidFill>
              </a:rPr>
              <a:pPr defTabSz="457200"/>
              <a:t>12/3/2013</a:t>
            </a:fld>
            <a:endParaRPr lang="en-US">
              <a:solidFill>
                <a:prstClr val="black"/>
              </a:solidFill>
            </a:endParaRPr>
          </a:p>
        </p:txBody>
      </p:sp>
      <p:sp>
        <p:nvSpPr>
          <p:cNvPr id="5" name="Footer Placeholder 4"/>
          <p:cNvSpPr>
            <a:spLocks noGrp="1"/>
          </p:cNvSpPr>
          <p:nvPr>
            <p:ph type="ftr" sz="quarter" idx="11"/>
          </p:nvPr>
        </p:nvSpPr>
        <p:spPr>
          <a:xfrm>
            <a:off x="3124200" y="657010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91AF2B4D-6B12-4EDF-87BB-2B55CECB6611}" type="slidenum">
              <a:rPr lang="en-US" smtClean="0">
                <a:solidFill>
                  <a:prstClr val="black">
                    <a:tint val="75000"/>
                  </a:prstClr>
                </a:solidFill>
              </a:rPr>
              <a:pPr/>
              <a:t>‹Nº›</a:t>
            </a:fld>
            <a:endParaRPr lang="en-US">
              <a:solidFill>
                <a:prstClr val="black">
                  <a:tint val="75000"/>
                </a:prstClr>
              </a:solidFill>
            </a:endParaRPr>
          </a:p>
        </p:txBody>
      </p:sp>
      <p:sp>
        <p:nvSpPr>
          <p:cNvPr id="8" name="Title Placeholder 1"/>
          <p:cNvSpPr txBox="1">
            <a:spLocks/>
          </p:cNvSpPr>
          <p:nvPr userDrawn="1"/>
        </p:nvSpPr>
        <p:spPr>
          <a:xfrm>
            <a:off x="457200" y="274638"/>
            <a:ext cx="8229600" cy="1143000"/>
          </a:xfrm>
          <a:prstGeom prst="rect">
            <a:avLst/>
          </a:prstGeom>
        </p:spPr>
        <p:txBody>
          <a:bodyPr vert="horz" lIns="91440" tIns="45720" rIns="91440" bIns="45720" rtlCol="0" anchor="ctr">
            <a:noAutofit/>
          </a:bodyPr>
          <a:lstStyle>
            <a:lvl1pPr algn="r" defTabSz="457200" rtl="0" eaLnBrk="1" latinLnBrk="0" hangingPunct="1">
              <a:spcBef>
                <a:spcPct val="0"/>
              </a:spcBef>
              <a:buNone/>
              <a:defRPr sz="2000" kern="1200">
                <a:solidFill>
                  <a:srgbClr val="807F83"/>
                </a:solidFill>
                <a:latin typeface="Trajan Pro"/>
                <a:ea typeface="+mj-ea"/>
                <a:cs typeface="Trajan Pro"/>
              </a:defRPr>
            </a:lvl1pPr>
          </a:lstStyle>
          <a:p>
            <a:r>
              <a:rPr lang="en-US" smtClean="0"/>
              <a:t>Título</a:t>
            </a:r>
            <a:endParaRPr lang="en-US" dirty="0"/>
          </a:p>
        </p:txBody>
      </p:sp>
    </p:spTree>
    <p:extLst>
      <p:ext uri="{BB962C8B-B14F-4D97-AF65-F5344CB8AC3E}">
        <p14:creationId xmlns:p14="http://schemas.microsoft.com/office/powerpoint/2010/main" val="936486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CP">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3784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40300" y="1600200"/>
            <a:ext cx="3746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593850"/>
            <a:ext cx="2133600" cy="365125"/>
          </a:xfrm>
          <a:prstGeom prst="rect">
            <a:avLst/>
          </a:prstGeom>
        </p:spPr>
        <p:txBody>
          <a:bodyPr/>
          <a:lstStyle/>
          <a:p>
            <a:pPr defTabSz="457200"/>
            <a:fld id="{05BC3C14-246A-4E9C-99BD-C9B3C97BB6D8}" type="datetime1">
              <a:rPr lang="en-US">
                <a:solidFill>
                  <a:prstClr val="black"/>
                </a:solidFill>
              </a:rPr>
              <a:pPr defTabSz="457200"/>
              <a:t>12/3/2013</a:t>
            </a:fld>
            <a:endParaRPr lang="en-US">
              <a:solidFill>
                <a:prstClr val="black"/>
              </a:solidFill>
            </a:endParaRPr>
          </a:p>
        </p:txBody>
      </p:sp>
      <p:sp>
        <p:nvSpPr>
          <p:cNvPr id="6" name="Footer Placeholder 5"/>
          <p:cNvSpPr>
            <a:spLocks noGrp="1"/>
          </p:cNvSpPr>
          <p:nvPr>
            <p:ph type="ftr" sz="quarter" idx="11"/>
          </p:nvPr>
        </p:nvSpPr>
        <p:spPr>
          <a:xfrm>
            <a:off x="3124200" y="657010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black">
                    <a:tint val="75000"/>
                  </a:prstClr>
                </a:solidFill>
              </a:rPr>
              <a:pPr/>
              <a:t>‹Nº›</a:t>
            </a:fld>
            <a:endParaRPr lang="en-US">
              <a:solidFill>
                <a:prstClr val="black">
                  <a:tint val="75000"/>
                </a:prstClr>
              </a:solidFill>
            </a:endParaRPr>
          </a:p>
        </p:txBody>
      </p:sp>
      <p:sp>
        <p:nvSpPr>
          <p:cNvPr id="9"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err="1" smtClean="0"/>
              <a:t>Título</a:t>
            </a:r>
            <a:endParaRPr lang="en-US" dirty="0"/>
          </a:p>
        </p:txBody>
      </p:sp>
    </p:spTree>
    <p:extLst>
      <p:ext uri="{BB962C8B-B14F-4D97-AF65-F5344CB8AC3E}">
        <p14:creationId xmlns:p14="http://schemas.microsoft.com/office/powerpoint/2010/main" val="3928935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3810000"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810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14900" y="1535113"/>
            <a:ext cx="3771900"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914900" y="2174875"/>
            <a:ext cx="37719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593850"/>
            <a:ext cx="2133600" cy="365125"/>
          </a:xfrm>
          <a:prstGeom prst="rect">
            <a:avLst/>
          </a:prstGeom>
        </p:spPr>
        <p:txBody>
          <a:bodyPr/>
          <a:lstStyle/>
          <a:p>
            <a:pPr defTabSz="457200"/>
            <a:fld id="{39C6E3CF-216A-49BE-997A-5DEF39DFE8FB}" type="datetime1">
              <a:rPr lang="en-US">
                <a:solidFill>
                  <a:prstClr val="black"/>
                </a:solidFill>
              </a:rPr>
              <a:pPr defTabSz="457200"/>
              <a:t>12/3/2013</a:t>
            </a:fld>
            <a:endParaRPr lang="en-US">
              <a:solidFill>
                <a:prstClr val="black"/>
              </a:solidFill>
            </a:endParaRPr>
          </a:p>
        </p:txBody>
      </p:sp>
      <p:sp>
        <p:nvSpPr>
          <p:cNvPr id="8" name="Footer Placeholder 7"/>
          <p:cNvSpPr>
            <a:spLocks noGrp="1"/>
          </p:cNvSpPr>
          <p:nvPr>
            <p:ph type="ftr" sz="quarter" idx="11"/>
          </p:nvPr>
        </p:nvSpPr>
        <p:spPr>
          <a:xfrm>
            <a:off x="3124200" y="6570100"/>
            <a:ext cx="2895600" cy="365125"/>
          </a:xfrm>
          <a:prstGeom prst="rect">
            <a:avLst/>
          </a:prstGeom>
        </p:spPr>
        <p:txBody>
          <a:bodyPr/>
          <a:lstStyle/>
          <a:p>
            <a:pPr defTabSz="457200"/>
            <a:endParaRPr lang="en-US">
              <a:solidFill>
                <a:prstClr val="black"/>
              </a:solidFill>
            </a:endParaRPr>
          </a:p>
        </p:txBody>
      </p:sp>
      <p:sp>
        <p:nvSpPr>
          <p:cNvPr id="9" name="Slide Number Placeholder 8"/>
          <p:cNvSpPr>
            <a:spLocks noGrp="1"/>
          </p:cNvSpPr>
          <p:nvPr>
            <p:ph type="sldNum" sz="quarter" idx="12"/>
          </p:nvPr>
        </p:nvSpPr>
        <p:spPr/>
        <p:txBody>
          <a:bodyPr/>
          <a:lstStyle/>
          <a:p>
            <a:fld id="{2066355A-084C-D24E-9AD2-7E4FC41EA627}" type="slidenum">
              <a:rPr lang="en-US" smtClean="0">
                <a:solidFill>
                  <a:prstClr val="black">
                    <a:tint val="75000"/>
                  </a:prstClr>
                </a:solidFill>
              </a:rPr>
              <a:pPr/>
              <a:t>‹Nº›</a:t>
            </a:fld>
            <a:endParaRPr lang="en-US">
              <a:solidFill>
                <a:prstClr val="black">
                  <a:tint val="75000"/>
                </a:prstClr>
              </a:solidFill>
            </a:endParaRPr>
          </a:p>
        </p:txBody>
      </p:sp>
      <p:sp>
        <p:nvSpPr>
          <p:cNvPr id="10"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err="1" smtClean="0"/>
              <a:t>Título</a:t>
            </a:r>
            <a:endParaRPr lang="en-US" dirty="0"/>
          </a:p>
        </p:txBody>
      </p:sp>
    </p:spTree>
    <p:extLst>
      <p:ext uri="{BB962C8B-B14F-4D97-AF65-F5344CB8AC3E}">
        <p14:creationId xmlns:p14="http://schemas.microsoft.com/office/powerpoint/2010/main" val="1930188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593850"/>
            <a:ext cx="2133600" cy="365125"/>
          </a:xfrm>
          <a:prstGeom prst="rect">
            <a:avLst/>
          </a:prstGeom>
        </p:spPr>
        <p:txBody>
          <a:bodyPr/>
          <a:lstStyle/>
          <a:p>
            <a:pPr defTabSz="457200"/>
            <a:fld id="{18875CAD-70DC-49FF-89F8-C2AB14C5C102}" type="datetime1">
              <a:rPr lang="en-US">
                <a:solidFill>
                  <a:prstClr val="black"/>
                </a:solidFill>
              </a:rPr>
              <a:pPr defTabSz="457200"/>
              <a:t>12/3/2013</a:t>
            </a:fld>
            <a:endParaRPr lang="en-US">
              <a:solidFill>
                <a:prstClr val="black"/>
              </a:solidFill>
            </a:endParaRPr>
          </a:p>
        </p:txBody>
      </p:sp>
      <p:sp>
        <p:nvSpPr>
          <p:cNvPr id="4" name="Footer Placeholder 3"/>
          <p:cNvSpPr>
            <a:spLocks noGrp="1"/>
          </p:cNvSpPr>
          <p:nvPr>
            <p:ph type="ftr" sz="quarter" idx="11"/>
          </p:nvPr>
        </p:nvSpPr>
        <p:spPr>
          <a:xfrm>
            <a:off x="3124200" y="6570100"/>
            <a:ext cx="2895600" cy="365125"/>
          </a:xfrm>
          <a:prstGeom prst="rect">
            <a:avLst/>
          </a:prstGeom>
        </p:spPr>
        <p:txBody>
          <a:bodyPr/>
          <a:lstStyle/>
          <a:p>
            <a:pPr defTabSz="457200"/>
            <a:endParaRPr lang="en-US">
              <a:solidFill>
                <a:prstClr val="black"/>
              </a:solidFill>
            </a:endParaRPr>
          </a:p>
        </p:txBody>
      </p:sp>
      <p:sp>
        <p:nvSpPr>
          <p:cNvPr id="5" name="Slide Number Placeholder 4"/>
          <p:cNvSpPr>
            <a:spLocks noGrp="1"/>
          </p:cNvSpPr>
          <p:nvPr>
            <p:ph type="sldNum" sz="quarter" idx="12"/>
          </p:nvPr>
        </p:nvSpPr>
        <p:spPr/>
        <p:txBody>
          <a:bodyPr/>
          <a:lstStyle/>
          <a:p>
            <a:fld id="{2066355A-084C-D24E-9AD2-7E4FC41EA627}" type="slidenum">
              <a:rPr lang="en-US" smtClean="0">
                <a:solidFill>
                  <a:prstClr val="black">
                    <a:tint val="75000"/>
                  </a:prstClr>
                </a:solidFill>
              </a:rPr>
              <a:pPr/>
              <a:t>‹Nº›</a:t>
            </a:fld>
            <a:endParaRPr lang="en-US">
              <a:solidFill>
                <a:prstClr val="black">
                  <a:tint val="75000"/>
                </a:prstClr>
              </a:solidFill>
            </a:endParaRPr>
          </a:p>
        </p:txBody>
      </p:sp>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err="1" smtClean="0"/>
              <a:t>Título</a:t>
            </a:r>
            <a:endParaRPr lang="en-US" dirty="0"/>
          </a:p>
        </p:txBody>
      </p:sp>
    </p:spTree>
    <p:extLst>
      <p:ext uri="{BB962C8B-B14F-4D97-AF65-F5344CB8AC3E}">
        <p14:creationId xmlns:p14="http://schemas.microsoft.com/office/powerpoint/2010/main" val="2536347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593850"/>
            <a:ext cx="2133600" cy="365125"/>
          </a:xfrm>
          <a:prstGeom prst="rect">
            <a:avLst/>
          </a:prstGeom>
        </p:spPr>
        <p:txBody>
          <a:bodyPr/>
          <a:lstStyle/>
          <a:p>
            <a:pPr defTabSz="457200"/>
            <a:fld id="{6A5F6015-A915-456B-A7F8-203180B37BE8}" type="datetime1">
              <a:rPr lang="en-US">
                <a:solidFill>
                  <a:prstClr val="black"/>
                </a:solidFill>
              </a:rPr>
              <a:pPr defTabSz="457200"/>
              <a:t>12/3/2013</a:t>
            </a:fld>
            <a:endParaRPr lang="en-US">
              <a:solidFill>
                <a:prstClr val="black"/>
              </a:solidFill>
            </a:endParaRPr>
          </a:p>
        </p:txBody>
      </p:sp>
      <p:sp>
        <p:nvSpPr>
          <p:cNvPr id="3" name="Footer Placeholder 2"/>
          <p:cNvSpPr>
            <a:spLocks noGrp="1"/>
          </p:cNvSpPr>
          <p:nvPr>
            <p:ph type="ftr" sz="quarter" idx="11"/>
          </p:nvPr>
        </p:nvSpPr>
        <p:spPr>
          <a:xfrm>
            <a:off x="3124200" y="6570100"/>
            <a:ext cx="2895600" cy="365125"/>
          </a:xfrm>
          <a:prstGeom prst="rect">
            <a:avLst/>
          </a:prstGeom>
        </p:spPr>
        <p:txBody>
          <a:bodyPr/>
          <a:lstStyle/>
          <a:p>
            <a:pPr defTabSz="457200"/>
            <a:endParaRPr lang="en-US">
              <a:solidFill>
                <a:prstClr val="black"/>
              </a:solidFill>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solidFill>
                  <a:prstClr val="black">
                    <a:tint val="75000"/>
                  </a:prstClr>
                </a:solidFill>
              </a:rPr>
              <a:pPr/>
              <a:t>‹Nº›</a:t>
            </a:fld>
            <a:endParaRPr lang="en-US">
              <a:solidFill>
                <a:prstClr val="black">
                  <a:tint val="75000"/>
                </a:prstClr>
              </a:solidFill>
            </a:endParaRPr>
          </a:p>
        </p:txBody>
      </p:sp>
      <p:sp>
        <p:nvSpPr>
          <p:cNvPr id="7"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err="1" smtClean="0"/>
              <a:t>Título</a:t>
            </a:r>
            <a:endParaRPr lang="en-US" dirty="0"/>
          </a:p>
        </p:txBody>
      </p:sp>
    </p:spTree>
    <p:extLst>
      <p:ext uri="{BB962C8B-B14F-4D97-AF65-F5344CB8AC3E}">
        <p14:creationId xmlns:p14="http://schemas.microsoft.com/office/powerpoint/2010/main" val="2178428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6900" y="1767944"/>
            <a:ext cx="4286250" cy="4358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767944"/>
            <a:ext cx="3784600" cy="4358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593850"/>
            <a:ext cx="2133600" cy="365125"/>
          </a:xfrm>
          <a:prstGeom prst="rect">
            <a:avLst/>
          </a:prstGeom>
        </p:spPr>
        <p:txBody>
          <a:bodyPr/>
          <a:lstStyle/>
          <a:p>
            <a:pPr defTabSz="457200"/>
            <a:fld id="{59F14389-E3D2-4A0B-8F83-C08A806B8B1F}" type="datetime1">
              <a:rPr lang="en-US">
                <a:solidFill>
                  <a:prstClr val="black"/>
                </a:solidFill>
              </a:rPr>
              <a:pPr defTabSz="457200"/>
              <a:t>12/3/2013</a:t>
            </a:fld>
            <a:endParaRPr lang="en-US">
              <a:solidFill>
                <a:prstClr val="black"/>
              </a:solidFill>
            </a:endParaRPr>
          </a:p>
        </p:txBody>
      </p:sp>
      <p:sp>
        <p:nvSpPr>
          <p:cNvPr id="6" name="Footer Placeholder 5"/>
          <p:cNvSpPr>
            <a:spLocks noGrp="1"/>
          </p:cNvSpPr>
          <p:nvPr>
            <p:ph type="ftr" sz="quarter" idx="11"/>
          </p:nvPr>
        </p:nvSpPr>
        <p:spPr>
          <a:xfrm>
            <a:off x="3124200" y="657010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2C6B1FF6-39B9-40F5-8B67-33C6354A3D4F}" type="slidenum">
              <a:rPr lang="en-US" smtClean="0">
                <a:solidFill>
                  <a:prstClr val="black">
                    <a:tint val="75000"/>
                  </a:prstClr>
                </a:solidFill>
              </a:rPr>
              <a:pPr/>
              <a:t>‹Nº›</a:t>
            </a:fld>
            <a:endParaRPr lang="en-US" dirty="0">
              <a:solidFill>
                <a:srgbClr val="FFBA00">
                  <a:shade val="75000"/>
                </a:srgbClr>
              </a:solidFill>
            </a:endParaRPr>
          </a:p>
        </p:txBody>
      </p:sp>
      <p:sp>
        <p:nvSpPr>
          <p:cNvPr id="8"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err="1" smtClean="0"/>
              <a:t>Título</a:t>
            </a:r>
            <a:endParaRPr lang="en-US" dirty="0"/>
          </a:p>
        </p:txBody>
      </p:sp>
    </p:spTree>
    <p:extLst>
      <p:ext uri="{BB962C8B-B14F-4D97-AF65-F5344CB8AC3E}">
        <p14:creationId xmlns:p14="http://schemas.microsoft.com/office/powerpoint/2010/main" val="1510227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6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12" y="27384"/>
            <a:ext cx="9180512" cy="6858000"/>
          </a:xfrm>
          <a:prstGeom prst="rect">
            <a:avLst/>
          </a:prstGeom>
        </p:spPr>
      </p:pic>
      <p:sp>
        <p:nvSpPr>
          <p:cNvPr id="2" name="1 Título"/>
          <p:cNvSpPr>
            <a:spLocks noGrp="1"/>
          </p:cNvSpPr>
          <p:nvPr>
            <p:ph type="title"/>
          </p:nvPr>
        </p:nvSpPr>
        <p:spPr>
          <a:xfrm>
            <a:off x="457200" y="44624"/>
            <a:ext cx="6347048" cy="648072"/>
          </a:xfrm>
        </p:spPr>
        <p:txBody>
          <a:bodyPr>
            <a:noAutofit/>
          </a:bodyPr>
          <a:lstStyle>
            <a:lvl1pPr algn="l">
              <a:defRPr sz="2400" b="1"/>
            </a:lvl1pPr>
          </a:lstStyle>
          <a:p>
            <a:r>
              <a:rPr lang="es-ES" dirty="0" smtClean="0"/>
              <a:t>Haga clic para modificar el estilo de título del patrón</a:t>
            </a:r>
            <a:endParaRPr lang="es-MX" dirty="0"/>
          </a:p>
        </p:txBody>
      </p:sp>
      <p:sp>
        <p:nvSpPr>
          <p:cNvPr id="3" name="2 Marcador de contenido"/>
          <p:cNvSpPr>
            <a:spLocks noGrp="1"/>
          </p:cNvSpPr>
          <p:nvPr>
            <p:ph idx="1"/>
          </p:nvPr>
        </p:nvSpPr>
        <p:spPr>
          <a:xfrm>
            <a:off x="457200" y="836712"/>
            <a:ext cx="8229600" cy="5289451"/>
          </a:xfrm>
        </p:spPr>
        <p:txBody>
          <a:bodyPr/>
          <a:lstStyle>
            <a:lvl1pPr>
              <a:defRPr sz="2000"/>
            </a:lvl1pPr>
            <a:lvl2pPr>
              <a:defRPr sz="1800"/>
            </a:lvl2pPr>
            <a:lvl3pPr>
              <a:defRPr sz="1600"/>
            </a:lvl3pPr>
            <a:lvl4pPr>
              <a:defRPr sz="1400"/>
            </a:lvl4pPr>
            <a:lvl5pPr>
              <a:defRPr sz="1400"/>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4" name="3 Marcador de fecha"/>
          <p:cNvSpPr>
            <a:spLocks noGrp="1"/>
          </p:cNvSpPr>
          <p:nvPr>
            <p:ph type="dt" sz="half" idx="10"/>
          </p:nvPr>
        </p:nvSpPr>
        <p:spPr>
          <a:xfrm>
            <a:off x="457200" y="6237312"/>
            <a:ext cx="2133600" cy="365125"/>
          </a:xfrm>
        </p:spPr>
        <p:txBody>
          <a:bodyPr/>
          <a:lstStyle/>
          <a:p>
            <a:fld id="{CD668331-3F82-4F17-B941-A671A8F8698B}" type="datetimeFigureOut">
              <a:rPr lang="es-MX" smtClean="0"/>
              <a:t>03/12/2013</a:t>
            </a:fld>
            <a:endParaRPr lang="es-MX"/>
          </a:p>
        </p:txBody>
      </p:sp>
      <p:sp>
        <p:nvSpPr>
          <p:cNvPr id="5" name="4 Marcador de pie de página"/>
          <p:cNvSpPr>
            <a:spLocks noGrp="1"/>
          </p:cNvSpPr>
          <p:nvPr>
            <p:ph type="ftr" sz="quarter" idx="11"/>
          </p:nvPr>
        </p:nvSpPr>
        <p:spPr>
          <a:xfrm>
            <a:off x="3124200" y="6237312"/>
            <a:ext cx="2895600" cy="365125"/>
          </a:xfrm>
        </p:spPr>
        <p:txBody>
          <a:bodyPr/>
          <a:lstStyle/>
          <a:p>
            <a:endParaRPr lang="es-MX" dirty="0"/>
          </a:p>
        </p:txBody>
      </p:sp>
      <p:sp>
        <p:nvSpPr>
          <p:cNvPr id="6" name="5 Marcador de número de diapositiva"/>
          <p:cNvSpPr>
            <a:spLocks noGrp="1"/>
          </p:cNvSpPr>
          <p:nvPr>
            <p:ph type="sldNum" sz="quarter" idx="12"/>
          </p:nvPr>
        </p:nvSpPr>
        <p:spPr>
          <a:xfrm>
            <a:off x="6553200" y="6237312"/>
            <a:ext cx="2133600" cy="365125"/>
          </a:xfrm>
        </p:spPr>
        <p:txBody>
          <a:bodyPr/>
          <a:lstStyle/>
          <a:p>
            <a:fld id="{2068FF55-EE03-40BD-8A91-7A17231F2690}" type="slidenum">
              <a:rPr lang="es-MX" smtClean="0"/>
              <a:t>‹Nº›</a:t>
            </a:fld>
            <a:endParaRPr lang="es-MX"/>
          </a:p>
        </p:txBody>
      </p:sp>
    </p:spTree>
    <p:extLst>
      <p:ext uri="{BB962C8B-B14F-4D97-AF65-F5344CB8AC3E}">
        <p14:creationId xmlns:p14="http://schemas.microsoft.com/office/powerpoint/2010/main" val="48257402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659703"/>
            <a:ext cx="5486400" cy="306787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593850"/>
            <a:ext cx="2133600" cy="365125"/>
          </a:xfrm>
          <a:prstGeom prst="rect">
            <a:avLst/>
          </a:prstGeom>
        </p:spPr>
        <p:txBody>
          <a:bodyPr/>
          <a:lstStyle/>
          <a:p>
            <a:pPr defTabSz="457200"/>
            <a:fld id="{A0A2AF65-9427-460C-8334-24C518FD6F2F}" type="datetime1">
              <a:rPr lang="en-US">
                <a:solidFill>
                  <a:prstClr val="black"/>
                </a:solidFill>
              </a:rPr>
              <a:pPr defTabSz="457200"/>
              <a:t>12/3/2013</a:t>
            </a:fld>
            <a:endParaRPr lang="en-US">
              <a:solidFill>
                <a:prstClr val="black"/>
              </a:solidFill>
            </a:endParaRPr>
          </a:p>
        </p:txBody>
      </p:sp>
      <p:sp>
        <p:nvSpPr>
          <p:cNvPr id="6" name="Footer Placeholder 5"/>
          <p:cNvSpPr>
            <a:spLocks noGrp="1"/>
          </p:cNvSpPr>
          <p:nvPr>
            <p:ph type="ftr" sz="quarter" idx="11"/>
          </p:nvPr>
        </p:nvSpPr>
        <p:spPr>
          <a:xfrm>
            <a:off x="3124200" y="657010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black">
                    <a:tint val="75000"/>
                  </a:prstClr>
                </a:solidFill>
              </a:rPr>
              <a:pPr/>
              <a:t>‹Nº›</a:t>
            </a:fld>
            <a:endParaRPr lang="en-US">
              <a:solidFill>
                <a:prstClr val="black">
                  <a:tint val="75000"/>
                </a:prstClr>
              </a:solidFill>
            </a:endParaRPr>
          </a:p>
        </p:txBody>
      </p:sp>
      <p:sp>
        <p:nvSpPr>
          <p:cNvPr id="10" name="Title Placeholder 1"/>
          <p:cNvSpPr txBox="1">
            <a:spLocks/>
          </p:cNvSpPr>
          <p:nvPr userDrawn="1"/>
        </p:nvSpPr>
        <p:spPr>
          <a:xfrm>
            <a:off x="457200" y="274638"/>
            <a:ext cx="8229600" cy="1143000"/>
          </a:xfrm>
          <a:prstGeom prst="rect">
            <a:avLst/>
          </a:prstGeom>
        </p:spPr>
        <p:txBody>
          <a:bodyPr vert="horz" lIns="91440" tIns="45720" rIns="91440" bIns="45720" rtlCol="0" anchor="ctr">
            <a:noAutofit/>
          </a:bodyPr>
          <a:lstStyle>
            <a:lvl1pPr algn="r" defTabSz="457200" rtl="0" eaLnBrk="1" latinLnBrk="0" hangingPunct="1">
              <a:spcBef>
                <a:spcPct val="0"/>
              </a:spcBef>
              <a:buNone/>
              <a:defRPr sz="2000" kern="1200">
                <a:solidFill>
                  <a:srgbClr val="807F83"/>
                </a:solidFill>
                <a:latin typeface="Trajan Pro"/>
                <a:ea typeface="+mj-ea"/>
                <a:cs typeface="Trajan Pro"/>
              </a:defRPr>
            </a:lvl1pPr>
          </a:lstStyle>
          <a:p>
            <a:r>
              <a:rPr lang="en-US" smtClean="0"/>
              <a:t>Título</a:t>
            </a:r>
            <a:endParaRPr lang="en-US" dirty="0"/>
          </a:p>
        </p:txBody>
      </p:sp>
    </p:spTree>
    <p:extLst>
      <p:ext uri="{BB962C8B-B14F-4D97-AF65-F5344CB8AC3E}">
        <p14:creationId xmlns:p14="http://schemas.microsoft.com/office/powerpoint/2010/main" val="3124087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593850"/>
            <a:ext cx="2133600" cy="365125"/>
          </a:xfrm>
          <a:prstGeom prst="rect">
            <a:avLst/>
          </a:prstGeom>
        </p:spPr>
        <p:txBody>
          <a:bodyPr/>
          <a:lstStyle/>
          <a:p>
            <a:pPr defTabSz="457200"/>
            <a:fld id="{4F04C75E-E529-462A-9E43-67C8A9D69DB8}" type="datetime1">
              <a:rPr lang="en-US">
                <a:solidFill>
                  <a:prstClr val="black"/>
                </a:solidFill>
              </a:rPr>
              <a:pPr defTabSz="457200"/>
              <a:t>12/3/2013</a:t>
            </a:fld>
            <a:endParaRPr lang="en-US">
              <a:solidFill>
                <a:prstClr val="black"/>
              </a:solidFill>
            </a:endParaRPr>
          </a:p>
        </p:txBody>
      </p:sp>
      <p:sp>
        <p:nvSpPr>
          <p:cNvPr id="5" name="Footer Placeholder 4"/>
          <p:cNvSpPr>
            <a:spLocks noGrp="1"/>
          </p:cNvSpPr>
          <p:nvPr>
            <p:ph type="ftr" sz="quarter" idx="11"/>
          </p:nvPr>
        </p:nvSpPr>
        <p:spPr>
          <a:xfrm>
            <a:off x="3124200" y="657010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rPr>
              <a:pPr/>
              <a:t>‹Nº›</a:t>
            </a:fld>
            <a:endParaRPr lang="en-US">
              <a:solidFill>
                <a:prstClr val="black">
                  <a:tint val="75000"/>
                </a:prstClr>
              </a:solidFill>
            </a:endParaRPr>
          </a:p>
        </p:txBody>
      </p:sp>
      <p:sp>
        <p:nvSpPr>
          <p:cNvPr id="7"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err="1" smtClean="0"/>
              <a:t>Título</a:t>
            </a:r>
            <a:endParaRPr lang="en-US" dirty="0"/>
          </a:p>
        </p:txBody>
      </p:sp>
    </p:spTree>
    <p:extLst>
      <p:ext uri="{BB962C8B-B14F-4D97-AF65-F5344CB8AC3E}">
        <p14:creationId xmlns:p14="http://schemas.microsoft.com/office/powerpoint/2010/main" val="3285828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23622"/>
            <a:ext cx="2057400" cy="4502541"/>
          </a:xfrm>
        </p:spPr>
        <p:txBody>
          <a:bodyPr vert="eaVert"/>
          <a:lstStyle>
            <a:lvl1pPr>
              <a:defRPr>
                <a:solidFill>
                  <a:srgbClr val="807F83"/>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23622"/>
            <a:ext cx="6019800" cy="450254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593850"/>
            <a:ext cx="2133600" cy="365125"/>
          </a:xfrm>
          <a:prstGeom prst="rect">
            <a:avLst/>
          </a:prstGeom>
        </p:spPr>
        <p:txBody>
          <a:bodyPr/>
          <a:lstStyle/>
          <a:p>
            <a:pPr defTabSz="457200"/>
            <a:fld id="{8BE43E27-28F9-4FC7-BA5B-7FF2CB27545E}" type="datetime1">
              <a:rPr lang="en-US">
                <a:solidFill>
                  <a:prstClr val="black"/>
                </a:solidFill>
              </a:rPr>
              <a:pPr defTabSz="457200"/>
              <a:t>12/3/2013</a:t>
            </a:fld>
            <a:endParaRPr lang="en-US">
              <a:solidFill>
                <a:prstClr val="black"/>
              </a:solidFill>
            </a:endParaRPr>
          </a:p>
        </p:txBody>
      </p:sp>
      <p:sp>
        <p:nvSpPr>
          <p:cNvPr id="5" name="Footer Placeholder 4"/>
          <p:cNvSpPr>
            <a:spLocks noGrp="1"/>
          </p:cNvSpPr>
          <p:nvPr>
            <p:ph type="ftr" sz="quarter" idx="11"/>
          </p:nvPr>
        </p:nvSpPr>
        <p:spPr>
          <a:xfrm>
            <a:off x="3124200" y="657010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rPr>
              <a:pPr/>
              <a:t>‹Nº›</a:t>
            </a:fld>
            <a:endParaRPr lang="en-US">
              <a:solidFill>
                <a:prstClr val="black">
                  <a:tint val="75000"/>
                </a:prstClr>
              </a:solidFill>
            </a:endParaRPr>
          </a:p>
        </p:txBody>
      </p:sp>
      <p:sp>
        <p:nvSpPr>
          <p:cNvPr id="8" name="Title Placeholder 1"/>
          <p:cNvSpPr txBox="1">
            <a:spLocks/>
          </p:cNvSpPr>
          <p:nvPr userDrawn="1"/>
        </p:nvSpPr>
        <p:spPr>
          <a:xfrm>
            <a:off x="457200" y="274638"/>
            <a:ext cx="8229600" cy="1143000"/>
          </a:xfrm>
          <a:prstGeom prst="rect">
            <a:avLst/>
          </a:prstGeom>
        </p:spPr>
        <p:txBody>
          <a:bodyPr vert="horz" lIns="91440" tIns="45720" rIns="91440" bIns="45720" rtlCol="0" anchor="ctr">
            <a:noAutofit/>
          </a:bodyPr>
          <a:lstStyle>
            <a:lvl1pPr algn="r" defTabSz="457200" rtl="0" eaLnBrk="1" latinLnBrk="0" hangingPunct="1">
              <a:spcBef>
                <a:spcPct val="0"/>
              </a:spcBef>
              <a:buNone/>
              <a:defRPr sz="2000" kern="1200">
                <a:solidFill>
                  <a:srgbClr val="807F83"/>
                </a:solidFill>
                <a:latin typeface="Trajan Pro"/>
                <a:ea typeface="+mj-ea"/>
                <a:cs typeface="Trajan Pro"/>
              </a:defRPr>
            </a:lvl1pPr>
          </a:lstStyle>
          <a:p>
            <a:r>
              <a:rPr lang="en-US" smtClean="0"/>
              <a:t>Título</a:t>
            </a:r>
            <a:endParaRPr lang="en-US" dirty="0"/>
          </a:p>
        </p:txBody>
      </p:sp>
    </p:spTree>
    <p:extLst>
      <p:ext uri="{BB962C8B-B14F-4D97-AF65-F5344CB8AC3E}">
        <p14:creationId xmlns:p14="http://schemas.microsoft.com/office/powerpoint/2010/main" val="25631105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5 Marcador de número de diapositiva"/>
          <p:cNvSpPr>
            <a:spLocks noGrp="1"/>
          </p:cNvSpPr>
          <p:nvPr>
            <p:ph type="sldNum" sz="quarter" idx="10"/>
          </p:nvPr>
        </p:nvSpPr>
        <p:spPr/>
        <p:txBody>
          <a:bodyPr/>
          <a:lstStyle>
            <a:lvl1pPr>
              <a:defRPr/>
            </a:lvl1pPr>
          </a:lstStyle>
          <a:p>
            <a:pPr>
              <a:defRPr/>
            </a:pPr>
            <a:fld id="{3A487EB0-9A5B-4A70-A475-D5A934340ACF}" type="slidenum">
              <a:rPr lang="es-MX">
                <a:solidFill>
                  <a:prstClr val="black">
                    <a:tint val="75000"/>
                  </a:prstClr>
                </a:solidFill>
              </a:rPr>
              <a:pPr>
                <a:defRPr/>
              </a:pPr>
              <a:t>‹Nº›</a:t>
            </a:fld>
            <a:endParaRPr lang="es-MX" dirty="0">
              <a:solidFill>
                <a:prstClr val="black">
                  <a:tint val="75000"/>
                </a:prstClr>
              </a:solidFill>
            </a:endParaRPr>
          </a:p>
        </p:txBody>
      </p:sp>
      <p:pic>
        <p:nvPicPr>
          <p:cNvPr id="1028" name="Picture 4" descr="http://revistafortuna.com.mx/contenido/wp-content/uploads/2012/12/SHCP1.jpg">
            <a:hlinkClick r:id="rId2"/>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063020" y="23663"/>
            <a:ext cx="1901468" cy="106957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40397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6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4470" y="27384"/>
            <a:ext cx="8875059" cy="6858000"/>
          </a:xfrm>
          <a:prstGeom prst="rect">
            <a:avLst/>
          </a:prstGeom>
        </p:spPr>
      </p:pic>
      <p:sp>
        <p:nvSpPr>
          <p:cNvPr id="2" name="1 Título"/>
          <p:cNvSpPr>
            <a:spLocks noGrp="1"/>
          </p:cNvSpPr>
          <p:nvPr>
            <p:ph type="title"/>
          </p:nvPr>
        </p:nvSpPr>
        <p:spPr>
          <a:xfrm>
            <a:off x="4897758" y="3579093"/>
            <a:ext cx="3922714" cy="1362075"/>
          </a:xfrm>
        </p:spPr>
        <p:txBody>
          <a:bodyPr anchor="t">
            <a:normAutofit/>
          </a:bodyPr>
          <a:lstStyle>
            <a:lvl1pPr algn="l">
              <a:defRPr sz="2400" b="1" cap="all"/>
            </a:lvl1p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4897758" y="2570981"/>
            <a:ext cx="3888432" cy="83388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Haga clic para modificar el estilo de texto del patrón</a:t>
            </a:r>
          </a:p>
        </p:txBody>
      </p:sp>
      <p:sp>
        <p:nvSpPr>
          <p:cNvPr id="4" name="3 Marcador de fecha"/>
          <p:cNvSpPr>
            <a:spLocks noGrp="1"/>
          </p:cNvSpPr>
          <p:nvPr>
            <p:ph type="dt" sz="half" idx="10"/>
          </p:nvPr>
        </p:nvSpPr>
        <p:spPr/>
        <p:txBody>
          <a:bodyPr/>
          <a:lstStyle/>
          <a:p>
            <a:fld id="{CD668331-3F82-4F17-B941-A671A8F8698B}" type="datetimeFigureOut">
              <a:rPr lang="es-MX" smtClean="0"/>
              <a:t>03/12/2013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068FF55-EE03-40BD-8A91-7A17231F2690}" type="slidenum">
              <a:rPr lang="es-MX" smtClean="0"/>
              <a:t>‹Nº›</a:t>
            </a:fld>
            <a:endParaRPr lang="es-MX"/>
          </a:p>
        </p:txBody>
      </p:sp>
    </p:spTree>
    <p:extLst>
      <p:ext uri="{BB962C8B-B14F-4D97-AF65-F5344CB8AC3E}">
        <p14:creationId xmlns:p14="http://schemas.microsoft.com/office/powerpoint/2010/main" val="17756746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947861"/>
            <a:ext cx="4038600"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947861"/>
            <a:ext cx="4038600"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CD668331-3F82-4F17-B941-A671A8F8698B}" type="datetimeFigureOut">
              <a:rPr lang="es-MX" smtClean="0"/>
              <a:t>03/12/2013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068FF55-EE03-40BD-8A91-7A17231F2690}" type="slidenum">
              <a:rPr lang="es-MX" smtClean="0"/>
              <a:t>‹Nº›</a:t>
            </a:fld>
            <a:endParaRPr lang="es-MX"/>
          </a:p>
        </p:txBody>
      </p:sp>
    </p:spTree>
    <p:extLst>
      <p:ext uri="{BB962C8B-B14F-4D97-AF65-F5344CB8AC3E}">
        <p14:creationId xmlns:p14="http://schemas.microsoft.com/office/powerpoint/2010/main" val="34202273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908720"/>
            <a:ext cx="4040188"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3 Marcador de contenido"/>
          <p:cNvSpPr>
            <a:spLocks noGrp="1"/>
          </p:cNvSpPr>
          <p:nvPr>
            <p:ph sz="half" idx="2"/>
          </p:nvPr>
        </p:nvSpPr>
        <p:spPr>
          <a:xfrm>
            <a:off x="457200" y="1628800"/>
            <a:ext cx="4040188" cy="4497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908720"/>
            <a:ext cx="4041775"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6" name="5 Marcador de contenido"/>
          <p:cNvSpPr>
            <a:spLocks noGrp="1"/>
          </p:cNvSpPr>
          <p:nvPr>
            <p:ph sz="quarter" idx="4"/>
          </p:nvPr>
        </p:nvSpPr>
        <p:spPr>
          <a:xfrm>
            <a:off x="4645025" y="1628800"/>
            <a:ext cx="4041775" cy="4497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CD668331-3F82-4F17-B941-A671A8F8698B}" type="datetimeFigureOut">
              <a:rPr lang="es-MX" smtClean="0"/>
              <a:t>03/12/2013</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2068FF55-EE03-40BD-8A91-7A17231F2690}" type="slidenum">
              <a:rPr lang="es-MX" smtClean="0"/>
              <a:t>‹Nº›</a:t>
            </a:fld>
            <a:endParaRPr lang="es-MX"/>
          </a:p>
        </p:txBody>
      </p:sp>
    </p:spTree>
    <p:extLst>
      <p:ext uri="{BB962C8B-B14F-4D97-AF65-F5344CB8AC3E}">
        <p14:creationId xmlns:p14="http://schemas.microsoft.com/office/powerpoint/2010/main" val="402748901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84"/>
            <a:ext cx="6707088" cy="682552"/>
          </a:xfrm>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CD668331-3F82-4F17-B941-A671A8F8698B}" type="datetimeFigureOut">
              <a:rPr lang="es-MX" smtClean="0"/>
              <a:t>03/12/2013</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2068FF55-EE03-40BD-8A91-7A17231F2690}" type="slidenum">
              <a:rPr lang="es-MX" smtClean="0"/>
              <a:t>‹Nº›</a:t>
            </a:fld>
            <a:endParaRPr lang="es-MX"/>
          </a:p>
        </p:txBody>
      </p:sp>
    </p:spTree>
    <p:extLst>
      <p:ext uri="{BB962C8B-B14F-4D97-AF65-F5344CB8AC3E}">
        <p14:creationId xmlns:p14="http://schemas.microsoft.com/office/powerpoint/2010/main" val="1704715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D668331-3F82-4F17-B941-A671A8F8698B}" type="datetimeFigureOut">
              <a:rPr lang="es-MX" smtClean="0"/>
              <a:t>03/12/2013</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2068FF55-EE03-40BD-8A91-7A17231F2690}" type="slidenum">
              <a:rPr lang="es-MX" smtClean="0"/>
              <a:t>‹Nº›</a:t>
            </a:fld>
            <a:endParaRPr lang="es-MX"/>
          </a:p>
        </p:txBody>
      </p:sp>
      <p:sp>
        <p:nvSpPr>
          <p:cNvPr id="5" name="1 Título"/>
          <p:cNvSpPr>
            <a:spLocks noGrp="1"/>
          </p:cNvSpPr>
          <p:nvPr>
            <p:ph type="title"/>
          </p:nvPr>
        </p:nvSpPr>
        <p:spPr>
          <a:xfrm>
            <a:off x="457200" y="27384"/>
            <a:ext cx="6707088" cy="682552"/>
          </a:xfrm>
        </p:spPr>
        <p:txBody>
          <a:bodyPr/>
          <a:lstStyle/>
          <a:p>
            <a:r>
              <a:rPr lang="es-ES" smtClean="0"/>
              <a:t>Haga clic para modificar el estilo de título del patrón</a:t>
            </a:r>
            <a:endParaRPr lang="es-MX"/>
          </a:p>
        </p:txBody>
      </p:sp>
    </p:spTree>
    <p:extLst>
      <p:ext uri="{BB962C8B-B14F-4D97-AF65-F5344CB8AC3E}">
        <p14:creationId xmlns:p14="http://schemas.microsoft.com/office/powerpoint/2010/main" val="271221195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67544" y="836712"/>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836712"/>
            <a:ext cx="5111750" cy="5289451"/>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4" name="3 Marcador de texto"/>
          <p:cNvSpPr>
            <a:spLocks noGrp="1"/>
          </p:cNvSpPr>
          <p:nvPr>
            <p:ph type="body" sz="half" idx="2"/>
          </p:nvPr>
        </p:nvSpPr>
        <p:spPr>
          <a:xfrm>
            <a:off x="457200" y="2060848"/>
            <a:ext cx="3008313" cy="40653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D668331-3F82-4F17-B941-A671A8F8698B}" type="datetimeFigureOut">
              <a:rPr lang="es-MX" smtClean="0"/>
              <a:t>03/12/2013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068FF55-EE03-40BD-8A91-7A17231F2690}" type="slidenum">
              <a:rPr lang="es-MX" smtClean="0"/>
              <a:t>‹Nº›</a:t>
            </a:fld>
            <a:endParaRPr lang="es-MX"/>
          </a:p>
        </p:txBody>
      </p:sp>
      <p:sp>
        <p:nvSpPr>
          <p:cNvPr id="8" name="1 Título"/>
          <p:cNvSpPr txBox="1">
            <a:spLocks/>
          </p:cNvSpPr>
          <p:nvPr userDrawn="1"/>
        </p:nvSpPr>
        <p:spPr>
          <a:xfrm>
            <a:off x="457200" y="27384"/>
            <a:ext cx="6707088" cy="682552"/>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s-MX" sz="2400" b="1" kern="1200" dirty="0">
                <a:solidFill>
                  <a:schemeClr val="tx1"/>
                </a:solidFill>
                <a:latin typeface="+mj-lt"/>
                <a:ea typeface="+mj-ea"/>
                <a:cs typeface="+mj-cs"/>
              </a:defRPr>
            </a:lvl1pPr>
          </a:lstStyle>
          <a:p>
            <a:r>
              <a:rPr lang="es-ES" smtClean="0"/>
              <a:t>Haga clic para modificar el estilo de título del patrón</a:t>
            </a:r>
            <a:endParaRPr lang="es-ES"/>
          </a:p>
        </p:txBody>
      </p:sp>
    </p:spTree>
    <p:extLst>
      <p:ext uri="{BB962C8B-B14F-4D97-AF65-F5344CB8AC3E}">
        <p14:creationId xmlns:p14="http://schemas.microsoft.com/office/powerpoint/2010/main" val="366069364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980727"/>
            <a:ext cx="5486400" cy="36004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D668331-3F82-4F17-B941-A671A8F8698B}" type="datetimeFigureOut">
              <a:rPr lang="es-MX" smtClean="0"/>
              <a:t>03/12/2013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068FF55-EE03-40BD-8A91-7A17231F2690}" type="slidenum">
              <a:rPr lang="es-MX" smtClean="0"/>
              <a:t>‹Nº›</a:t>
            </a:fld>
            <a:endParaRPr lang="es-MX"/>
          </a:p>
        </p:txBody>
      </p:sp>
      <p:sp>
        <p:nvSpPr>
          <p:cNvPr id="8" name="1 Título"/>
          <p:cNvSpPr txBox="1">
            <a:spLocks/>
          </p:cNvSpPr>
          <p:nvPr userDrawn="1"/>
        </p:nvSpPr>
        <p:spPr>
          <a:xfrm>
            <a:off x="457200" y="27384"/>
            <a:ext cx="6707088" cy="682552"/>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s-MX" sz="2400" b="1" kern="1200" dirty="0">
                <a:solidFill>
                  <a:schemeClr val="tx1"/>
                </a:solidFill>
                <a:latin typeface="+mj-lt"/>
                <a:ea typeface="+mj-ea"/>
                <a:cs typeface="+mj-cs"/>
              </a:defRPr>
            </a:lvl1pPr>
          </a:lstStyle>
          <a:p>
            <a:r>
              <a:rPr lang="es-ES" smtClean="0"/>
              <a:t>Haga clic para modificar el estilo de título del patrón</a:t>
            </a:r>
            <a:endParaRPr lang="es-ES"/>
          </a:p>
        </p:txBody>
      </p:sp>
    </p:spTree>
    <p:extLst>
      <p:ext uri="{BB962C8B-B14F-4D97-AF65-F5344CB8AC3E}">
        <p14:creationId xmlns:p14="http://schemas.microsoft.com/office/powerpoint/2010/main" val="1751250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6 Image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512" y="27384"/>
            <a:ext cx="9180512" cy="6858000"/>
          </a:xfrm>
          <a:prstGeom prst="rect">
            <a:avLst/>
          </a:prstGeom>
        </p:spPr>
      </p:pic>
      <p:sp>
        <p:nvSpPr>
          <p:cNvPr id="2" name="1 Marcador de título"/>
          <p:cNvSpPr>
            <a:spLocks noGrp="1"/>
          </p:cNvSpPr>
          <p:nvPr>
            <p:ph type="title"/>
          </p:nvPr>
        </p:nvSpPr>
        <p:spPr>
          <a:xfrm>
            <a:off x="457200" y="27384"/>
            <a:ext cx="6851104" cy="682552"/>
          </a:xfrm>
          <a:prstGeom prst="rect">
            <a:avLst/>
          </a:prstGeom>
        </p:spPr>
        <p:txBody>
          <a:bodyPr vert="horz" lIns="91440" tIns="45720" rIns="91440" bIns="45720" rtlCol="0" anchor="ctr">
            <a:noAutofit/>
          </a:body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457200" y="908720"/>
            <a:ext cx="8229600" cy="521744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4" name="3 Marcador de fecha"/>
          <p:cNvSpPr>
            <a:spLocks noGrp="1"/>
          </p:cNvSpPr>
          <p:nvPr>
            <p:ph type="dt" sz="half" idx="2"/>
          </p:nvPr>
        </p:nvSpPr>
        <p:spPr>
          <a:xfrm>
            <a:off x="457200" y="623222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68331-3F82-4F17-B941-A671A8F8698B}" type="datetimeFigureOut">
              <a:rPr lang="es-MX" smtClean="0"/>
              <a:t>03/12/2013</a:t>
            </a:fld>
            <a:endParaRPr lang="es-MX"/>
          </a:p>
        </p:txBody>
      </p:sp>
      <p:sp>
        <p:nvSpPr>
          <p:cNvPr id="5" name="4 Marcador de pie de página"/>
          <p:cNvSpPr>
            <a:spLocks noGrp="1"/>
          </p:cNvSpPr>
          <p:nvPr>
            <p:ph type="ftr" sz="quarter" idx="3"/>
          </p:nvPr>
        </p:nvSpPr>
        <p:spPr>
          <a:xfrm>
            <a:off x="3124200" y="623222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232227"/>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8FF55-EE03-40BD-8A91-7A17231F2690}" type="slidenum">
              <a:rPr lang="es-MX" smtClean="0"/>
              <a:t>‹Nº›</a:t>
            </a:fld>
            <a:endParaRPr lang="es-MX"/>
          </a:p>
        </p:txBody>
      </p:sp>
    </p:spTree>
    <p:extLst>
      <p:ext uri="{BB962C8B-B14F-4D97-AF65-F5344CB8AC3E}">
        <p14:creationId xmlns:p14="http://schemas.microsoft.com/office/powerpoint/2010/main" val="2859953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lang="es-MX" sz="2400" b="1" kern="1200" dirty="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ángulo 8"/>
          <p:cNvSpPr/>
          <p:nvPr/>
        </p:nvSpPr>
        <p:spPr>
          <a:xfrm>
            <a:off x="457200" y="274638"/>
            <a:ext cx="6007999" cy="1143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
              <a:solidFill>
                <a:prstClr val="white"/>
              </a:solidFill>
            </a:endParaRPr>
          </a:p>
        </p:txBody>
      </p:sp>
      <p:sp>
        <p:nvSpPr>
          <p:cNvPr id="2" name="Title Placeholder 1"/>
          <p:cNvSpPr>
            <a:spLocks noGrp="1"/>
          </p:cNvSpPr>
          <p:nvPr>
            <p:ph type="title"/>
          </p:nvPr>
        </p:nvSpPr>
        <p:spPr>
          <a:xfrm>
            <a:off x="457200" y="132138"/>
            <a:ext cx="8229600" cy="862101"/>
          </a:xfrm>
          <a:prstGeom prst="rect">
            <a:avLst/>
          </a:prstGeom>
        </p:spPr>
        <p:txBody>
          <a:bodyPr vert="horz" lIns="91440" tIns="45720" rIns="91440" bIns="45720" rtlCol="0" anchor="ctr">
            <a:noAutofit/>
          </a:bodyPr>
          <a:lstStyle/>
          <a:p>
            <a:r>
              <a:rPr lang="en-US" dirty="0" err="1" smtClean="0"/>
              <a:t>Título</a:t>
            </a:r>
            <a:endParaRPr lang="en-US" dirty="0"/>
          </a:p>
        </p:txBody>
      </p:sp>
      <p:sp>
        <p:nvSpPr>
          <p:cNvPr id="3" name="Text Placeholder 2"/>
          <p:cNvSpPr>
            <a:spLocks noGrp="1"/>
          </p:cNvSpPr>
          <p:nvPr>
            <p:ph type="body" idx="1"/>
          </p:nvPr>
        </p:nvSpPr>
        <p:spPr>
          <a:xfrm>
            <a:off x="457200" y="1223158"/>
            <a:ext cx="8229600" cy="509300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058176" y="6626465"/>
            <a:ext cx="2133600" cy="365125"/>
          </a:xfrm>
          <a:prstGeom prst="rect">
            <a:avLst/>
          </a:prstGeom>
        </p:spPr>
        <p:txBody>
          <a:bodyPr vert="horz" lIns="91440" tIns="45720" rIns="91440" bIns="45720" rtlCol="0" anchor="ctr"/>
          <a:lstStyle>
            <a:lvl1pPr algn="r">
              <a:defRPr sz="1200">
                <a:solidFill>
                  <a:schemeClr val="tx1">
                    <a:tint val="75000"/>
                  </a:schemeClr>
                </a:solidFill>
                <a:latin typeface="Adobe Caslon Pro"/>
                <a:cs typeface="Adobe Caslon Pro"/>
              </a:defRPr>
            </a:lvl1pPr>
          </a:lstStyle>
          <a:p>
            <a:pPr defTabSz="457200"/>
            <a:fld id="{2066355A-084C-D24E-9AD2-7E4FC41EA627}" type="slidenum">
              <a:rPr lang="en-US" smtClean="0">
                <a:solidFill>
                  <a:prstClr val="black">
                    <a:tint val="75000"/>
                  </a:prstClr>
                </a:solidFill>
              </a:rPr>
              <a:pPr defTabSz="457200"/>
              <a:t>‹Nº›</a:t>
            </a:fld>
            <a:endParaRPr lang="en-US" dirty="0">
              <a:solidFill>
                <a:prstClr val="black">
                  <a:tint val="75000"/>
                </a:prstClr>
              </a:solidFill>
            </a:endParaRPr>
          </a:p>
        </p:txBody>
      </p:sp>
      <p:cxnSp>
        <p:nvCxnSpPr>
          <p:cNvPr id="21" name="Conector recto 20"/>
          <p:cNvCxnSpPr/>
          <p:nvPr/>
        </p:nvCxnSpPr>
        <p:spPr>
          <a:xfrm>
            <a:off x="362200" y="982364"/>
            <a:ext cx="8424000" cy="0"/>
          </a:xfrm>
          <a:prstGeom prst="line">
            <a:avLst/>
          </a:prstGeom>
          <a:ln>
            <a:solidFill>
              <a:srgbClr val="BE0F34"/>
            </a:solidFill>
          </a:ln>
        </p:spPr>
        <p:style>
          <a:lnRef idx="2">
            <a:schemeClr val="accent1"/>
          </a:lnRef>
          <a:fillRef idx="0">
            <a:schemeClr val="accent1"/>
          </a:fillRef>
          <a:effectRef idx="1">
            <a:schemeClr val="accent1"/>
          </a:effectRef>
          <a:fontRef idx="minor">
            <a:schemeClr val="tx1"/>
          </a:fontRef>
        </p:style>
      </p:cxnSp>
      <p:sp>
        <p:nvSpPr>
          <p:cNvPr id="22" name="Rectángulo 21"/>
          <p:cNvSpPr/>
          <p:nvPr/>
        </p:nvSpPr>
        <p:spPr>
          <a:xfrm>
            <a:off x="338450" y="6438995"/>
            <a:ext cx="8424000" cy="230187"/>
          </a:xfrm>
          <a:prstGeom prst="rect">
            <a:avLst/>
          </a:prstGeom>
          <a:solidFill>
            <a:srgbClr val="807F8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
              <a:solidFill>
                <a:prstClr val="white"/>
              </a:solidFill>
            </a:endParaRPr>
          </a:p>
        </p:txBody>
      </p:sp>
    </p:spTree>
    <p:extLst>
      <p:ext uri="{BB962C8B-B14F-4D97-AF65-F5344CB8AC3E}">
        <p14:creationId xmlns:p14="http://schemas.microsoft.com/office/powerpoint/2010/main" val="25648295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r" defTabSz="457200" rtl="0" eaLnBrk="1" latinLnBrk="0" hangingPunct="1">
        <a:spcBef>
          <a:spcPct val="0"/>
        </a:spcBef>
        <a:buNone/>
        <a:defRPr sz="2000" kern="1200">
          <a:solidFill>
            <a:srgbClr val="807F83"/>
          </a:solidFill>
          <a:latin typeface="Trajan Pro"/>
          <a:ea typeface="+mj-ea"/>
          <a:cs typeface="Trajan Pro"/>
        </a:defRPr>
      </a:lvl1pPr>
    </p:titleStyle>
    <p:bodyStyle>
      <a:lvl1pPr marL="342900" indent="-342900" algn="l" defTabSz="457200" rtl="0" eaLnBrk="1" latinLnBrk="0" hangingPunct="1">
        <a:spcBef>
          <a:spcPct val="20000"/>
        </a:spcBef>
        <a:buFont typeface="Arial"/>
        <a:buChar char="•"/>
        <a:defRPr sz="3200" kern="1200">
          <a:solidFill>
            <a:srgbClr val="807F83"/>
          </a:solidFill>
          <a:latin typeface="Adobe Caslon Pro"/>
          <a:ea typeface="+mn-ea"/>
          <a:cs typeface="Adobe Caslon Pro"/>
        </a:defRPr>
      </a:lvl1pPr>
      <a:lvl2pPr marL="742950" indent="-285750" algn="l" defTabSz="457200" rtl="0" eaLnBrk="1" latinLnBrk="0" hangingPunct="1">
        <a:spcBef>
          <a:spcPct val="20000"/>
        </a:spcBef>
        <a:buFont typeface="Arial"/>
        <a:buChar char="–"/>
        <a:defRPr sz="2800" kern="1200">
          <a:solidFill>
            <a:srgbClr val="807F83"/>
          </a:solidFill>
          <a:latin typeface="Adobe Caslon Pro"/>
          <a:ea typeface="+mn-ea"/>
          <a:cs typeface="Adobe Caslon Pro"/>
        </a:defRPr>
      </a:lvl2pPr>
      <a:lvl3pPr marL="1143000" indent="-228600" algn="l" defTabSz="457200" rtl="0" eaLnBrk="1" latinLnBrk="0" hangingPunct="1">
        <a:spcBef>
          <a:spcPct val="20000"/>
        </a:spcBef>
        <a:buFont typeface="Arial"/>
        <a:buChar char="•"/>
        <a:defRPr sz="2400" kern="1200">
          <a:solidFill>
            <a:srgbClr val="807F83"/>
          </a:solidFill>
          <a:latin typeface="Adobe Caslon Pro"/>
          <a:ea typeface="+mn-ea"/>
          <a:cs typeface="Adobe Caslon Pro"/>
        </a:defRPr>
      </a:lvl3pPr>
      <a:lvl4pPr marL="1600200" indent="-228600" algn="l" defTabSz="457200" rtl="0" eaLnBrk="1" latinLnBrk="0" hangingPunct="1">
        <a:spcBef>
          <a:spcPct val="20000"/>
        </a:spcBef>
        <a:buFont typeface="Arial"/>
        <a:buChar char="–"/>
        <a:defRPr sz="2000" kern="1200">
          <a:solidFill>
            <a:srgbClr val="807F83"/>
          </a:solidFill>
          <a:latin typeface="Adobe Caslon Pro"/>
          <a:ea typeface="+mn-ea"/>
          <a:cs typeface="Adobe Caslon Pro"/>
        </a:defRPr>
      </a:lvl4pPr>
      <a:lvl5pPr marL="2057400" indent="-228600" algn="l" defTabSz="457200" rtl="0" eaLnBrk="1" latinLnBrk="0" hangingPunct="1">
        <a:spcBef>
          <a:spcPct val="20000"/>
        </a:spcBef>
        <a:buFont typeface="Arial"/>
        <a:buChar char="»"/>
        <a:defRPr sz="2000" kern="1200">
          <a:solidFill>
            <a:srgbClr val="807F83"/>
          </a:solidFill>
          <a:latin typeface="Adobe Caslon Pro"/>
          <a:ea typeface="+mn-ea"/>
          <a:cs typeface="Adobe Caslon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hyperlink" Target="http://www.google.com.mx/url?sa=i&amp;rct=j&amp;q=LOGO+CAF&amp;source=images&amp;cd=&amp;cad=rja&amp;docid=q6J7lrqrEJt7BM&amp;tbnid=2eOcI1ggJ9c7NM:&amp;ved=0CAUQjRw&amp;url=http://la-tercera-opinion.blogspot.com/2012/03/enrique-garcia-y-la-caf-el-sueno-del.html&amp;ei=NHYeUdqJEaeq2gXhuICACA&amp;bvm=bv.42553238,d.b2I&amp;psig=AFQjCNEFnPgy2Mj583eDSud0PoAGyYbFvw&amp;ust=1361037046924368" TargetMode="External"/><Relationship Id="rId3" Type="http://schemas.openxmlformats.org/officeDocument/2006/relationships/hyperlink" Target="http://www.bancomext.com/" TargetMode="External"/><Relationship Id="rId7" Type="http://schemas.openxmlformats.org/officeDocument/2006/relationships/image" Target="../media/image10.jpeg"/><Relationship Id="rId12"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gif"/><Relationship Id="rId10" Type="http://schemas.openxmlformats.org/officeDocument/2006/relationships/image" Target="../media/image12.png"/><Relationship Id="rId4" Type="http://schemas.openxmlformats.org/officeDocument/2006/relationships/image" Target="../media/image7.gif"/><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572000" y="2772311"/>
            <a:ext cx="4536504" cy="872713"/>
          </a:xfrm>
        </p:spPr>
        <p:txBody>
          <a:bodyPr>
            <a:normAutofit/>
          </a:bodyPr>
          <a:lstStyle/>
          <a:p>
            <a:pPr algn="ctr"/>
            <a:r>
              <a:rPr lang="es-MX" sz="2800" b="0" dirty="0" smtClean="0">
                <a:latin typeface="Arial Rounded MT Bold" panose="020F0704030504030204" pitchFamily="34" charset="0"/>
              </a:rPr>
              <a:t>Fondo "México Social"</a:t>
            </a:r>
            <a:endParaRPr lang="es-MX" sz="2800" b="0" dirty="0">
              <a:latin typeface="Arial Rounded MT Bold" panose="020F0704030504030204" pitchFamily="34" charset="0"/>
            </a:endParaRPr>
          </a:p>
        </p:txBody>
      </p:sp>
      <p:sp>
        <p:nvSpPr>
          <p:cNvPr id="3" name="2 Subtítulo"/>
          <p:cNvSpPr>
            <a:spLocks noGrp="1"/>
          </p:cNvSpPr>
          <p:nvPr>
            <p:ph type="subTitle" idx="1"/>
          </p:nvPr>
        </p:nvSpPr>
        <p:spPr>
          <a:xfrm>
            <a:off x="5004048" y="4077072"/>
            <a:ext cx="4032448" cy="648072"/>
          </a:xfrm>
        </p:spPr>
        <p:txBody>
          <a:bodyPr>
            <a:noAutofit/>
          </a:bodyPr>
          <a:lstStyle/>
          <a:p>
            <a:pPr algn="ctr"/>
            <a:r>
              <a:rPr lang="es-MX" sz="2000" dirty="0" smtClean="0">
                <a:solidFill>
                  <a:srgbClr val="336699"/>
                </a:solidFill>
                <a:latin typeface="Calibri" panose="020F0502020204030204" pitchFamily="34" charset="0"/>
              </a:rPr>
              <a:t>Para Empresas del Sector Social con Impacto en el Desarrollo</a:t>
            </a:r>
            <a:endParaRPr lang="es-MX" sz="2000" dirty="0">
              <a:solidFill>
                <a:srgbClr val="336699"/>
              </a:solidFill>
              <a:latin typeface="Calibri" panose="020F0502020204030204" pitchFamily="34" charset="0"/>
            </a:endParaRPr>
          </a:p>
        </p:txBody>
      </p:sp>
      <p:sp>
        <p:nvSpPr>
          <p:cNvPr id="4" name="CuadroTexto 3"/>
          <p:cNvSpPr txBox="1"/>
          <p:nvPr/>
        </p:nvSpPr>
        <p:spPr>
          <a:xfrm>
            <a:off x="7471517" y="6505599"/>
            <a:ext cx="1636987" cy="307777"/>
          </a:xfrm>
          <a:prstGeom prst="rect">
            <a:avLst/>
          </a:prstGeom>
          <a:noFill/>
        </p:spPr>
        <p:txBody>
          <a:bodyPr wrap="none" rtlCol="0">
            <a:spAutoFit/>
          </a:bodyPr>
          <a:lstStyle/>
          <a:p>
            <a:r>
              <a:rPr lang="es-MX" sz="1400" dirty="0" smtClean="0"/>
              <a:t>Diciembre, 4 2013</a:t>
            </a:r>
            <a:endParaRPr lang="es-MX" sz="1400" dirty="0"/>
          </a:p>
        </p:txBody>
      </p:sp>
    </p:spTree>
    <p:extLst>
      <p:ext uri="{BB962C8B-B14F-4D97-AF65-F5344CB8AC3E}">
        <p14:creationId xmlns:p14="http://schemas.microsoft.com/office/powerpoint/2010/main" val="604809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7058176" y="6590840"/>
            <a:ext cx="2133600" cy="365125"/>
          </a:xfrm>
        </p:spPr>
        <p:txBody>
          <a:bodyPr/>
          <a:lstStyle/>
          <a:p>
            <a:fld id="{2066355A-084C-D24E-9AD2-7E4FC41EA627}" type="slidenum">
              <a:rPr lang="en-US" b="1" smtClean="0">
                <a:solidFill>
                  <a:prstClr val="black"/>
                </a:solidFill>
                <a:latin typeface="Times New Roman"/>
              </a:rPr>
              <a:pPr/>
              <a:t>10</a:t>
            </a:fld>
            <a:endParaRPr lang="en-US" b="1" dirty="0">
              <a:solidFill>
                <a:prstClr val="black"/>
              </a:solidFill>
              <a:latin typeface="Times New Roman"/>
            </a:endParaRPr>
          </a:p>
        </p:txBody>
      </p:sp>
      <p:sp>
        <p:nvSpPr>
          <p:cNvPr id="6" name="2 Marcador de contenido"/>
          <p:cNvSpPr>
            <a:spLocks noGrp="1"/>
          </p:cNvSpPr>
          <p:nvPr>
            <p:ph idx="1"/>
          </p:nvPr>
        </p:nvSpPr>
        <p:spPr>
          <a:xfrm>
            <a:off x="320213" y="1128998"/>
            <a:ext cx="8530167" cy="5361357"/>
          </a:xfrm>
        </p:spPr>
        <p:txBody>
          <a:bodyPr vert="horz" lIns="91440" tIns="45720" rIns="91440" bIns="45720" rtlCol="0" anchor="ctr">
            <a:noAutofit/>
          </a:bodyPr>
          <a:lstStyle/>
          <a:p>
            <a:pPr>
              <a:spcBef>
                <a:spcPct val="0"/>
              </a:spcBef>
            </a:pPr>
            <a:r>
              <a:rPr lang="es-ES_tradnl" sz="1700" b="1" dirty="0">
                <a:solidFill>
                  <a:srgbClr val="336699"/>
                </a:solidFill>
                <a:ea typeface="+mj-ea"/>
                <a:cs typeface="Trajan Pro"/>
              </a:rPr>
              <a:t>Modalidades de participación: </a:t>
            </a:r>
            <a:r>
              <a:rPr lang="es-ES_tradnl" sz="1700" dirty="0">
                <a:solidFill>
                  <a:srgbClr val="336699"/>
                </a:solidFill>
                <a:ea typeface="+mj-ea"/>
                <a:cs typeface="Trajan Pro"/>
              </a:rPr>
              <a:t>En Fondos que incluyan dentro de su tesis de inversión el invertir en empresas Sociales y de Impacto;  e Inversiones Directas en Empresas Sociales.</a:t>
            </a:r>
          </a:p>
          <a:p>
            <a:pPr>
              <a:spcBef>
                <a:spcPct val="0"/>
              </a:spcBef>
            </a:pPr>
            <a:endParaRPr lang="es-ES_tradnl" sz="1700" dirty="0">
              <a:solidFill>
                <a:srgbClr val="336699"/>
              </a:solidFill>
              <a:ea typeface="+mj-ea"/>
              <a:cs typeface="Trajan Pro"/>
            </a:endParaRPr>
          </a:p>
          <a:p>
            <a:pPr>
              <a:spcBef>
                <a:spcPct val="0"/>
              </a:spcBef>
            </a:pPr>
            <a:r>
              <a:rPr lang="es-ES_tradnl" sz="1700" b="1" dirty="0">
                <a:solidFill>
                  <a:srgbClr val="336699"/>
                </a:solidFill>
                <a:ea typeface="+mj-ea"/>
                <a:cs typeface="Trajan Pro"/>
              </a:rPr>
              <a:t>Sectores a apoyar:  </a:t>
            </a:r>
            <a:r>
              <a:rPr lang="es-ES_tradnl" sz="1700" dirty="0">
                <a:solidFill>
                  <a:srgbClr val="336699"/>
                </a:solidFill>
                <a:ea typeface="+mj-ea"/>
                <a:cs typeface="Trajan Pro"/>
              </a:rPr>
              <a:t>Multisectorial.</a:t>
            </a:r>
          </a:p>
          <a:p>
            <a:pPr>
              <a:spcBef>
                <a:spcPct val="0"/>
              </a:spcBef>
            </a:pPr>
            <a:endParaRPr lang="es-ES_tradnl" sz="1700" b="1" dirty="0">
              <a:solidFill>
                <a:srgbClr val="336699"/>
              </a:solidFill>
              <a:ea typeface="+mj-ea"/>
              <a:cs typeface="Trajan Pro"/>
            </a:endParaRPr>
          </a:p>
          <a:p>
            <a:pPr>
              <a:spcBef>
                <a:spcPct val="0"/>
              </a:spcBef>
            </a:pPr>
            <a:r>
              <a:rPr lang="es-ES_tradnl" sz="1700" b="1" dirty="0">
                <a:solidFill>
                  <a:srgbClr val="336699"/>
                </a:solidFill>
                <a:ea typeface="+mj-ea"/>
                <a:cs typeface="Trajan Pro"/>
              </a:rPr>
              <a:t>Tamaño </a:t>
            </a:r>
            <a:r>
              <a:rPr lang="es-ES_tradnl" sz="1700" b="1" dirty="0" smtClean="0">
                <a:solidFill>
                  <a:srgbClr val="336699"/>
                </a:solidFill>
                <a:ea typeface="+mj-ea"/>
                <a:cs typeface="Trajan Pro"/>
              </a:rPr>
              <a:t>objetivo </a:t>
            </a:r>
            <a:r>
              <a:rPr lang="es-ES_tradnl" sz="1700" b="1" dirty="0">
                <a:solidFill>
                  <a:srgbClr val="336699"/>
                </a:solidFill>
                <a:ea typeface="+mj-ea"/>
                <a:cs typeface="Trajan Pro"/>
              </a:rPr>
              <a:t>de empresas: </a:t>
            </a:r>
            <a:r>
              <a:rPr lang="es-ES_tradnl" sz="1700" dirty="0" err="1">
                <a:solidFill>
                  <a:srgbClr val="336699"/>
                </a:solidFill>
                <a:ea typeface="+mj-ea"/>
                <a:cs typeface="Trajan Pro"/>
              </a:rPr>
              <a:t>PyMES</a:t>
            </a:r>
            <a:r>
              <a:rPr lang="es-ES_tradnl" sz="1700" dirty="0">
                <a:solidFill>
                  <a:srgbClr val="336699"/>
                </a:solidFill>
                <a:ea typeface="+mj-ea"/>
                <a:cs typeface="Trajan Pro"/>
              </a:rPr>
              <a:t> o Grandes Empresas, resultado de la integración social. Con capacidad administrativa y operativa, que las haga competitivas. </a:t>
            </a:r>
          </a:p>
          <a:p>
            <a:pPr>
              <a:spcBef>
                <a:spcPct val="0"/>
              </a:spcBef>
            </a:pPr>
            <a:endParaRPr lang="es-ES_tradnl" sz="1700" dirty="0">
              <a:solidFill>
                <a:srgbClr val="336699"/>
              </a:solidFill>
              <a:ea typeface="+mj-ea"/>
              <a:cs typeface="Trajan Pro"/>
            </a:endParaRPr>
          </a:p>
          <a:p>
            <a:pPr>
              <a:spcBef>
                <a:spcPct val="0"/>
              </a:spcBef>
            </a:pPr>
            <a:r>
              <a:rPr lang="es-ES_tradnl" sz="1700" b="1" dirty="0">
                <a:solidFill>
                  <a:srgbClr val="336699"/>
                </a:solidFill>
                <a:ea typeface="+mj-ea"/>
                <a:cs typeface="Trajan Pro"/>
              </a:rPr>
              <a:t>Tipo de inversión: </a:t>
            </a:r>
            <a:r>
              <a:rPr lang="es-ES_tradnl" sz="1700" dirty="0">
                <a:solidFill>
                  <a:srgbClr val="336699"/>
                </a:solidFill>
                <a:ea typeface="+mj-ea"/>
                <a:cs typeface="Trajan Pro"/>
              </a:rPr>
              <a:t>Capital o Instrumentos </a:t>
            </a:r>
            <a:r>
              <a:rPr lang="es-ES_tradnl" sz="1700" dirty="0" err="1">
                <a:solidFill>
                  <a:srgbClr val="336699"/>
                </a:solidFill>
                <a:ea typeface="+mj-ea"/>
                <a:cs typeface="Trajan Pro"/>
              </a:rPr>
              <a:t>Mezzanine</a:t>
            </a:r>
            <a:r>
              <a:rPr lang="es-ES_tradnl" sz="1700" dirty="0">
                <a:solidFill>
                  <a:srgbClr val="336699"/>
                </a:solidFill>
                <a:ea typeface="+mj-ea"/>
                <a:cs typeface="Trajan Pro"/>
              </a:rPr>
              <a:t>.</a:t>
            </a:r>
          </a:p>
          <a:p>
            <a:pPr>
              <a:spcBef>
                <a:spcPct val="0"/>
              </a:spcBef>
            </a:pPr>
            <a:endParaRPr lang="es-ES_tradnl" sz="1700" b="1" dirty="0">
              <a:solidFill>
                <a:srgbClr val="336699"/>
              </a:solidFill>
              <a:ea typeface="+mj-ea"/>
              <a:cs typeface="Trajan Pro"/>
            </a:endParaRPr>
          </a:p>
          <a:p>
            <a:pPr>
              <a:spcBef>
                <a:spcPct val="0"/>
              </a:spcBef>
            </a:pPr>
            <a:r>
              <a:rPr lang="es-ES_tradnl" sz="1700" b="1" dirty="0">
                <a:solidFill>
                  <a:srgbClr val="336699"/>
                </a:solidFill>
                <a:ea typeface="+mj-ea"/>
                <a:cs typeface="Trajan Pro"/>
              </a:rPr>
              <a:t>Figura asociativa: </a:t>
            </a:r>
            <a:r>
              <a:rPr lang="es-ES_tradnl" sz="1700" dirty="0">
                <a:solidFill>
                  <a:srgbClr val="336699"/>
                </a:solidFill>
                <a:ea typeface="+mj-ea"/>
                <a:cs typeface="Trajan Pro"/>
              </a:rPr>
              <a:t>Se promoverá la adopción de  figuras legales que permitan la implementación de las mejores </a:t>
            </a:r>
            <a:r>
              <a:rPr lang="es-ES_tradnl" sz="1700" dirty="0" smtClean="0">
                <a:solidFill>
                  <a:srgbClr val="336699"/>
                </a:solidFill>
                <a:ea typeface="+mj-ea"/>
                <a:cs typeface="Trajan Pro"/>
              </a:rPr>
              <a:t>prácticas </a:t>
            </a:r>
            <a:r>
              <a:rPr lang="es-ES_tradnl" sz="1700" dirty="0">
                <a:solidFill>
                  <a:srgbClr val="336699"/>
                </a:solidFill>
                <a:ea typeface="+mj-ea"/>
                <a:cs typeface="Trajan Pro"/>
              </a:rPr>
              <a:t>de Gobierno Corporativo (SAPI).</a:t>
            </a:r>
          </a:p>
          <a:p>
            <a:pPr>
              <a:spcBef>
                <a:spcPct val="0"/>
              </a:spcBef>
            </a:pPr>
            <a:endParaRPr lang="es-ES_tradnl" sz="1700" b="1" dirty="0">
              <a:solidFill>
                <a:srgbClr val="336699"/>
              </a:solidFill>
              <a:ea typeface="+mj-ea"/>
              <a:cs typeface="Trajan Pro"/>
            </a:endParaRPr>
          </a:p>
          <a:p>
            <a:pPr>
              <a:spcBef>
                <a:spcPct val="0"/>
              </a:spcBef>
            </a:pPr>
            <a:r>
              <a:rPr lang="es-ES_tradnl" sz="1700" b="1" dirty="0">
                <a:solidFill>
                  <a:srgbClr val="336699"/>
                </a:solidFill>
                <a:ea typeface="+mj-ea"/>
                <a:cs typeface="Trajan Pro"/>
              </a:rPr>
              <a:t>Participación: </a:t>
            </a:r>
            <a:r>
              <a:rPr lang="es-ES_tradnl" sz="1700" dirty="0">
                <a:solidFill>
                  <a:srgbClr val="336699"/>
                </a:solidFill>
                <a:ea typeface="+mj-ea"/>
                <a:cs typeface="Trajan Pro"/>
              </a:rPr>
              <a:t>En fondos será minoritaria, hasta el 35 % del patrimonio del vehículo de inversión. En Empresas se buscará mantener la participación minoritaria, pudiendo llegar hasta el 49% del capital. En el supuestos que las empresas reciban apoyos no reembolsables, estos no computarán como riesgo de inversión.</a:t>
            </a:r>
          </a:p>
          <a:p>
            <a:pPr>
              <a:spcBef>
                <a:spcPct val="0"/>
              </a:spcBef>
            </a:pPr>
            <a:endParaRPr lang="es-ES_tradnl" sz="1700" dirty="0">
              <a:solidFill>
                <a:srgbClr val="336699"/>
              </a:solidFill>
              <a:ea typeface="+mj-ea"/>
              <a:cs typeface="Trajan Pro"/>
            </a:endParaRPr>
          </a:p>
          <a:p>
            <a:pPr>
              <a:spcBef>
                <a:spcPct val="0"/>
              </a:spcBef>
            </a:pPr>
            <a:endParaRPr lang="es-ES_tradnl" sz="1700" dirty="0">
              <a:solidFill>
                <a:srgbClr val="336699"/>
              </a:solidFill>
              <a:ea typeface="+mj-ea"/>
              <a:cs typeface="Trajan Pro"/>
            </a:endParaRPr>
          </a:p>
        </p:txBody>
      </p:sp>
      <p:sp>
        <p:nvSpPr>
          <p:cNvPr id="7" name="Título 4"/>
          <p:cNvSpPr txBox="1">
            <a:spLocks/>
          </p:cNvSpPr>
          <p:nvPr/>
        </p:nvSpPr>
        <p:spPr>
          <a:xfrm>
            <a:off x="323528" y="603474"/>
            <a:ext cx="8629972" cy="449262"/>
          </a:xfrm>
          <a:prstGeom prst="rect">
            <a:avLst/>
          </a:prstGeom>
        </p:spPr>
        <p:txBody>
          <a:bodyPr vert="horz" lIns="91440" tIns="45720" rIns="91440" bIns="45720" rtlCol="0" anchor="ctr">
            <a:noAutofit/>
          </a:bodyPr>
          <a:lstStyle>
            <a:lvl1pPr algn="r" defTabSz="457200" rtl="0" eaLnBrk="1" latinLnBrk="0" hangingPunct="1">
              <a:spcBef>
                <a:spcPct val="0"/>
              </a:spcBef>
              <a:buNone/>
              <a:defRPr sz="2000" kern="1200">
                <a:solidFill>
                  <a:srgbClr val="807F83"/>
                </a:solidFill>
                <a:latin typeface="Calibri" pitchFamily="34" charset="0"/>
                <a:ea typeface="+mj-ea"/>
                <a:cs typeface="Trajan Pro"/>
              </a:defRPr>
            </a:lvl1pPr>
          </a:lstStyle>
          <a:p>
            <a:pPr algn="l"/>
            <a:r>
              <a:rPr lang="es-MX" dirty="0" smtClean="0">
                <a:solidFill>
                  <a:srgbClr val="336699"/>
                </a:solidFill>
              </a:rPr>
              <a:t>VIII. Lineamientos y Rendimientos      							</a:t>
            </a:r>
            <a:endParaRPr lang="es-MX" dirty="0">
              <a:solidFill>
                <a:srgbClr val="336699"/>
              </a:solidFill>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0899" y="72008"/>
            <a:ext cx="1649573" cy="764704"/>
          </a:xfrm>
          <a:prstGeom prst="rect">
            <a:avLst/>
          </a:prstGeom>
        </p:spPr>
      </p:pic>
    </p:spTree>
    <p:extLst>
      <p:ext uri="{BB962C8B-B14F-4D97-AF65-F5344CB8AC3E}">
        <p14:creationId xmlns:p14="http://schemas.microsoft.com/office/powerpoint/2010/main" val="485304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7058176" y="6590840"/>
            <a:ext cx="2133600" cy="365125"/>
          </a:xfrm>
        </p:spPr>
        <p:txBody>
          <a:bodyPr/>
          <a:lstStyle/>
          <a:p>
            <a:fld id="{2066355A-084C-D24E-9AD2-7E4FC41EA627}" type="slidenum">
              <a:rPr lang="en-US" b="1" smtClean="0">
                <a:solidFill>
                  <a:prstClr val="black"/>
                </a:solidFill>
                <a:latin typeface="Times New Roman"/>
              </a:rPr>
              <a:pPr/>
              <a:t>11</a:t>
            </a:fld>
            <a:endParaRPr lang="en-US" b="1" dirty="0">
              <a:solidFill>
                <a:prstClr val="black"/>
              </a:solidFill>
              <a:latin typeface="Times New Roman"/>
            </a:endParaRPr>
          </a:p>
        </p:txBody>
      </p:sp>
      <p:sp>
        <p:nvSpPr>
          <p:cNvPr id="6" name="2 Marcador de contenido"/>
          <p:cNvSpPr>
            <a:spLocks noGrp="1"/>
          </p:cNvSpPr>
          <p:nvPr>
            <p:ph idx="1"/>
          </p:nvPr>
        </p:nvSpPr>
        <p:spPr>
          <a:xfrm>
            <a:off x="320213" y="1128998"/>
            <a:ext cx="8530167" cy="5361357"/>
          </a:xfrm>
        </p:spPr>
        <p:txBody>
          <a:bodyPr vert="horz" lIns="91440" tIns="45720" rIns="91440" bIns="45720" rtlCol="0" anchor="ctr">
            <a:noAutofit/>
          </a:bodyPr>
          <a:lstStyle/>
          <a:p>
            <a:pPr>
              <a:spcBef>
                <a:spcPct val="0"/>
              </a:spcBef>
            </a:pPr>
            <a:endParaRPr lang="es-ES_tradnl" sz="1700" b="1" dirty="0">
              <a:solidFill>
                <a:srgbClr val="336699"/>
              </a:solidFill>
              <a:ea typeface="+mj-ea"/>
              <a:cs typeface="Trajan Pro"/>
            </a:endParaRPr>
          </a:p>
          <a:p>
            <a:pPr>
              <a:spcBef>
                <a:spcPct val="0"/>
              </a:spcBef>
            </a:pPr>
            <a:r>
              <a:rPr lang="es-ES_tradnl" sz="1700" b="1" dirty="0">
                <a:solidFill>
                  <a:srgbClr val="336699"/>
                </a:solidFill>
                <a:ea typeface="+mj-ea"/>
                <a:cs typeface="Trajan Pro"/>
              </a:rPr>
              <a:t>Plazo de Inversión: </a:t>
            </a:r>
            <a:r>
              <a:rPr lang="es-ES_tradnl" sz="1700" dirty="0">
                <a:solidFill>
                  <a:srgbClr val="336699"/>
                </a:solidFill>
                <a:ea typeface="+mj-ea"/>
                <a:cs typeface="Trajan Pro"/>
              </a:rPr>
              <a:t>hasta 10 años en Fondos, con la posibilidad de ampliar  dos años más. En Inversiones directas el plazo será de 7 a 10 años, en función a las características del proyecto de inversión.</a:t>
            </a:r>
          </a:p>
          <a:p>
            <a:pPr>
              <a:spcBef>
                <a:spcPct val="0"/>
              </a:spcBef>
            </a:pPr>
            <a:endParaRPr lang="es-ES_tradnl" sz="1700" b="1" dirty="0">
              <a:solidFill>
                <a:srgbClr val="336699"/>
              </a:solidFill>
              <a:ea typeface="+mj-ea"/>
              <a:cs typeface="Trajan Pro"/>
            </a:endParaRPr>
          </a:p>
          <a:p>
            <a:pPr>
              <a:spcBef>
                <a:spcPct val="0"/>
              </a:spcBef>
            </a:pPr>
            <a:r>
              <a:rPr lang="es-ES" sz="1700" b="1" dirty="0">
                <a:solidFill>
                  <a:srgbClr val="336699"/>
                </a:solidFill>
                <a:ea typeface="+mj-ea"/>
                <a:cs typeface="Trajan Pro"/>
              </a:rPr>
              <a:t>Estrategia de salida en empresas: </a:t>
            </a:r>
            <a:r>
              <a:rPr lang="es-ES" sz="1700" dirty="0">
                <a:solidFill>
                  <a:srgbClr val="336699"/>
                </a:solidFill>
                <a:ea typeface="+mj-ea"/>
                <a:cs typeface="Trajan Pro"/>
              </a:rPr>
              <a:t>Principalmente con los flujos generados por la misma empresa social; mediante la constitución de fondos de recompra derivados de las actividades productivas de sus socios; y eventualmente mediante la incorporación de un socio estratégico. Los contratos de inversión y de accionistas incorporarán los derechos de protección </a:t>
            </a:r>
            <a:r>
              <a:rPr lang="es-ES" sz="1700" dirty="0" err="1">
                <a:solidFill>
                  <a:srgbClr val="336699"/>
                </a:solidFill>
                <a:ea typeface="+mj-ea"/>
                <a:cs typeface="Trajan Pro"/>
              </a:rPr>
              <a:t>drag</a:t>
            </a:r>
            <a:r>
              <a:rPr lang="es-ES" sz="1700" dirty="0">
                <a:solidFill>
                  <a:srgbClr val="336699"/>
                </a:solidFill>
                <a:ea typeface="+mj-ea"/>
                <a:cs typeface="Trajan Pro"/>
              </a:rPr>
              <a:t> </a:t>
            </a:r>
            <a:r>
              <a:rPr lang="es-ES" sz="1700" dirty="0" err="1">
                <a:solidFill>
                  <a:srgbClr val="336699"/>
                </a:solidFill>
                <a:ea typeface="+mj-ea"/>
                <a:cs typeface="Trajan Pro"/>
              </a:rPr>
              <a:t>along</a:t>
            </a:r>
            <a:r>
              <a:rPr lang="es-ES" sz="1700" dirty="0">
                <a:solidFill>
                  <a:srgbClr val="336699"/>
                </a:solidFill>
                <a:ea typeface="+mj-ea"/>
                <a:cs typeface="Trajan Pro"/>
              </a:rPr>
              <a:t> y </a:t>
            </a:r>
            <a:r>
              <a:rPr lang="es-ES" sz="1700" dirty="0" err="1">
                <a:solidFill>
                  <a:srgbClr val="336699"/>
                </a:solidFill>
                <a:ea typeface="+mj-ea"/>
                <a:cs typeface="Trajan Pro"/>
              </a:rPr>
              <a:t>tag</a:t>
            </a:r>
            <a:r>
              <a:rPr lang="es-ES" sz="1700" dirty="0">
                <a:solidFill>
                  <a:srgbClr val="336699"/>
                </a:solidFill>
                <a:ea typeface="+mj-ea"/>
                <a:cs typeface="Trajan Pro"/>
              </a:rPr>
              <a:t> </a:t>
            </a:r>
            <a:r>
              <a:rPr lang="es-ES" sz="1700" dirty="0" err="1">
                <a:solidFill>
                  <a:srgbClr val="336699"/>
                </a:solidFill>
                <a:ea typeface="+mj-ea"/>
                <a:cs typeface="Trajan Pro"/>
              </a:rPr>
              <a:t>along</a:t>
            </a:r>
            <a:r>
              <a:rPr lang="es-ES" sz="1700" dirty="0">
                <a:solidFill>
                  <a:srgbClr val="336699"/>
                </a:solidFill>
                <a:ea typeface="+mj-ea"/>
                <a:cs typeface="Trajan Pro"/>
              </a:rPr>
              <a:t>.</a:t>
            </a:r>
          </a:p>
          <a:p>
            <a:pPr>
              <a:spcBef>
                <a:spcPct val="0"/>
              </a:spcBef>
            </a:pPr>
            <a:endParaRPr lang="es-ES" sz="1700" b="1" dirty="0">
              <a:solidFill>
                <a:srgbClr val="336699"/>
              </a:solidFill>
              <a:ea typeface="+mj-ea"/>
              <a:cs typeface="Trajan Pro"/>
            </a:endParaRPr>
          </a:p>
          <a:p>
            <a:pPr>
              <a:spcBef>
                <a:spcPct val="0"/>
              </a:spcBef>
            </a:pPr>
            <a:r>
              <a:rPr lang="es-ES" sz="1700" b="1" dirty="0">
                <a:solidFill>
                  <a:srgbClr val="336699"/>
                </a:solidFill>
                <a:ea typeface="+mj-ea"/>
                <a:cs typeface="Trajan Pro"/>
              </a:rPr>
              <a:t>Rendimientos: </a:t>
            </a:r>
            <a:r>
              <a:rPr lang="es-ES" sz="1700" dirty="0">
                <a:solidFill>
                  <a:srgbClr val="336699"/>
                </a:solidFill>
                <a:ea typeface="+mj-ea"/>
                <a:cs typeface="Trajan Pro"/>
              </a:rPr>
              <a:t>la expectativa de retorno de las inversiones del portafolio del Fondo México Social, se estima ente 4 y 7 % en términos reales.</a:t>
            </a:r>
          </a:p>
          <a:p>
            <a:pPr>
              <a:spcBef>
                <a:spcPct val="0"/>
              </a:spcBef>
            </a:pPr>
            <a:endParaRPr lang="es-ES" sz="1700" dirty="0">
              <a:solidFill>
                <a:srgbClr val="336699"/>
              </a:solidFill>
              <a:ea typeface="+mj-ea"/>
              <a:cs typeface="Trajan Pro"/>
            </a:endParaRPr>
          </a:p>
          <a:p>
            <a:pPr>
              <a:spcBef>
                <a:spcPct val="0"/>
              </a:spcBef>
            </a:pPr>
            <a:endParaRPr lang="es-ES_tradnl" sz="1700" dirty="0">
              <a:solidFill>
                <a:srgbClr val="336699"/>
              </a:solidFill>
              <a:ea typeface="+mj-ea"/>
              <a:cs typeface="Trajan Pro"/>
            </a:endParaRPr>
          </a:p>
          <a:p>
            <a:pPr>
              <a:spcBef>
                <a:spcPct val="0"/>
              </a:spcBef>
            </a:pPr>
            <a:endParaRPr lang="es-ES_tradnl" sz="1700" dirty="0">
              <a:solidFill>
                <a:srgbClr val="336699"/>
              </a:solidFill>
              <a:ea typeface="+mj-ea"/>
              <a:cs typeface="Trajan Pro"/>
            </a:endParaRPr>
          </a:p>
          <a:p>
            <a:pPr>
              <a:spcBef>
                <a:spcPct val="0"/>
              </a:spcBef>
            </a:pPr>
            <a:endParaRPr lang="es-ES_tradnl" sz="1700" dirty="0">
              <a:solidFill>
                <a:srgbClr val="336699"/>
              </a:solidFill>
              <a:ea typeface="+mj-ea"/>
              <a:cs typeface="Trajan Pro"/>
            </a:endParaRPr>
          </a:p>
          <a:p>
            <a:pPr>
              <a:spcBef>
                <a:spcPct val="0"/>
              </a:spcBef>
            </a:pPr>
            <a:endParaRPr lang="es-ES_tradnl" sz="1700" dirty="0">
              <a:solidFill>
                <a:srgbClr val="336699"/>
              </a:solidFill>
              <a:ea typeface="+mj-ea"/>
              <a:cs typeface="Trajan Pro"/>
            </a:endParaRPr>
          </a:p>
          <a:p>
            <a:pPr>
              <a:spcBef>
                <a:spcPct val="0"/>
              </a:spcBef>
            </a:pPr>
            <a:endParaRPr lang="es-ES_tradnl" sz="1700" dirty="0">
              <a:solidFill>
                <a:srgbClr val="336699"/>
              </a:solidFill>
              <a:ea typeface="+mj-ea"/>
              <a:cs typeface="Trajan Pro"/>
            </a:endParaRPr>
          </a:p>
        </p:txBody>
      </p:sp>
      <p:sp>
        <p:nvSpPr>
          <p:cNvPr id="7" name="Título 4"/>
          <p:cNvSpPr txBox="1">
            <a:spLocks/>
          </p:cNvSpPr>
          <p:nvPr/>
        </p:nvSpPr>
        <p:spPr>
          <a:xfrm>
            <a:off x="323528" y="603474"/>
            <a:ext cx="8629972" cy="449262"/>
          </a:xfrm>
          <a:prstGeom prst="rect">
            <a:avLst/>
          </a:prstGeom>
        </p:spPr>
        <p:txBody>
          <a:bodyPr vert="horz" lIns="91440" tIns="45720" rIns="91440" bIns="45720" rtlCol="0" anchor="ctr">
            <a:noAutofit/>
          </a:bodyPr>
          <a:lstStyle>
            <a:lvl1pPr algn="r" defTabSz="457200" rtl="0" eaLnBrk="1" latinLnBrk="0" hangingPunct="1">
              <a:spcBef>
                <a:spcPct val="0"/>
              </a:spcBef>
              <a:buNone/>
              <a:defRPr sz="2000" kern="1200">
                <a:solidFill>
                  <a:srgbClr val="807F83"/>
                </a:solidFill>
                <a:latin typeface="Calibri" pitchFamily="34" charset="0"/>
                <a:ea typeface="+mj-ea"/>
                <a:cs typeface="Trajan Pro"/>
              </a:defRPr>
            </a:lvl1pPr>
          </a:lstStyle>
          <a:p>
            <a:pPr algn="l"/>
            <a:r>
              <a:rPr lang="es-MX" dirty="0" smtClean="0">
                <a:solidFill>
                  <a:srgbClr val="336699"/>
                </a:solidFill>
              </a:rPr>
              <a:t>VIII. Lineamientos y Rendimientos      							</a:t>
            </a:r>
            <a:endParaRPr lang="es-MX" dirty="0">
              <a:solidFill>
                <a:srgbClr val="336699"/>
              </a:solidFill>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0899" y="72008"/>
            <a:ext cx="1649573" cy="764704"/>
          </a:xfrm>
          <a:prstGeom prst="rect">
            <a:avLst/>
          </a:prstGeom>
        </p:spPr>
      </p:pic>
    </p:spTree>
    <p:extLst>
      <p:ext uri="{BB962C8B-B14F-4D97-AF65-F5344CB8AC3E}">
        <p14:creationId xmlns:p14="http://schemas.microsoft.com/office/powerpoint/2010/main" val="34818130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7058176" y="6590840"/>
            <a:ext cx="2133600" cy="365125"/>
          </a:xfrm>
        </p:spPr>
        <p:txBody>
          <a:bodyPr/>
          <a:lstStyle/>
          <a:p>
            <a:fld id="{2066355A-084C-D24E-9AD2-7E4FC41EA627}" type="slidenum">
              <a:rPr lang="en-US" b="1" smtClean="0">
                <a:solidFill>
                  <a:srgbClr val="336699"/>
                </a:solidFill>
                <a:latin typeface="Times New Roman"/>
              </a:rPr>
              <a:pPr/>
              <a:t>12</a:t>
            </a:fld>
            <a:endParaRPr lang="en-US" b="1" dirty="0">
              <a:solidFill>
                <a:srgbClr val="336699"/>
              </a:solidFill>
              <a:latin typeface="Times New Roman"/>
            </a:endParaRPr>
          </a:p>
        </p:txBody>
      </p:sp>
      <p:sp>
        <p:nvSpPr>
          <p:cNvPr id="7" name="Título 4"/>
          <p:cNvSpPr txBox="1">
            <a:spLocks/>
          </p:cNvSpPr>
          <p:nvPr/>
        </p:nvSpPr>
        <p:spPr>
          <a:xfrm>
            <a:off x="323528" y="603474"/>
            <a:ext cx="8629972" cy="449262"/>
          </a:xfrm>
          <a:prstGeom prst="rect">
            <a:avLst/>
          </a:prstGeom>
        </p:spPr>
        <p:txBody>
          <a:bodyPr vert="horz" lIns="91440" tIns="45720" rIns="91440" bIns="45720" rtlCol="0" anchor="ctr">
            <a:noAutofit/>
          </a:bodyPr>
          <a:lstStyle>
            <a:lvl1pPr algn="r" defTabSz="457200" rtl="0" eaLnBrk="1" latinLnBrk="0" hangingPunct="1">
              <a:spcBef>
                <a:spcPct val="0"/>
              </a:spcBef>
              <a:buNone/>
              <a:defRPr sz="2000" kern="1200">
                <a:solidFill>
                  <a:srgbClr val="807F83"/>
                </a:solidFill>
                <a:latin typeface="Calibri" pitchFamily="34" charset="0"/>
                <a:ea typeface="+mj-ea"/>
                <a:cs typeface="Trajan Pro"/>
              </a:defRPr>
            </a:lvl1pPr>
          </a:lstStyle>
          <a:p>
            <a:pPr algn="l"/>
            <a:r>
              <a:rPr lang="es-MX" dirty="0" smtClean="0">
                <a:solidFill>
                  <a:srgbClr val="336699"/>
                </a:solidFill>
              </a:rPr>
              <a:t>IX. Estructura General     							</a:t>
            </a:r>
            <a:endParaRPr lang="es-MX" dirty="0">
              <a:solidFill>
                <a:srgbClr val="336699"/>
              </a:solidFill>
            </a:endParaRPr>
          </a:p>
        </p:txBody>
      </p:sp>
      <p:sp>
        <p:nvSpPr>
          <p:cNvPr id="2" name="CuadroTexto 1"/>
          <p:cNvSpPr txBox="1"/>
          <p:nvPr/>
        </p:nvSpPr>
        <p:spPr>
          <a:xfrm>
            <a:off x="351610" y="1052736"/>
            <a:ext cx="2120645" cy="400110"/>
          </a:xfrm>
          <a:prstGeom prst="rect">
            <a:avLst/>
          </a:prstGeom>
        </p:spPr>
        <p:txBody>
          <a:bodyPr vert="horz" lIns="91440" tIns="45720" rIns="91440" bIns="45720" rtlCol="0" anchor="ctr">
            <a:noAutofit/>
          </a:bodyPr>
          <a:lstStyle>
            <a:defPPr>
              <a:defRPr lang="es-MX"/>
            </a:defPPr>
            <a:lvl1pPr defTabSz="457200">
              <a:spcBef>
                <a:spcPct val="0"/>
              </a:spcBef>
              <a:buNone/>
              <a:defRPr sz="2000">
                <a:solidFill>
                  <a:srgbClr val="336699"/>
                </a:solidFill>
                <a:latin typeface="Calibri" pitchFamily="34" charset="0"/>
                <a:ea typeface="+mj-ea"/>
                <a:cs typeface="Trajan Pro"/>
              </a:defRPr>
            </a:lvl1pPr>
          </a:lstStyle>
          <a:p>
            <a:r>
              <a:rPr lang="es-MX" sz="1800" b="1" dirty="0"/>
              <a:t>A. </a:t>
            </a:r>
            <a:r>
              <a:rPr lang="es-MX" sz="1800" b="1" dirty="0" smtClean="0"/>
              <a:t>Fondo</a:t>
            </a:r>
            <a:endParaRPr lang="es-MX" sz="1800" b="1" dirty="0"/>
          </a:p>
        </p:txBody>
      </p:sp>
      <p:sp>
        <p:nvSpPr>
          <p:cNvPr id="46" name="Marcador de contenido 2"/>
          <p:cNvSpPr>
            <a:spLocks noGrp="1"/>
          </p:cNvSpPr>
          <p:nvPr>
            <p:ph idx="1"/>
          </p:nvPr>
        </p:nvSpPr>
        <p:spPr>
          <a:xfrm>
            <a:off x="401841" y="1519451"/>
            <a:ext cx="8507484" cy="4771318"/>
          </a:xfrm>
        </p:spPr>
        <p:txBody>
          <a:bodyPr>
            <a:noAutofit/>
          </a:bodyPr>
          <a:lstStyle/>
          <a:p>
            <a:pPr marL="0" indent="0" algn="just">
              <a:lnSpc>
                <a:spcPct val="120000"/>
              </a:lnSpc>
              <a:spcBef>
                <a:spcPts val="600"/>
              </a:spcBef>
              <a:buNone/>
            </a:pPr>
            <a:r>
              <a:rPr lang="es-ES" sz="1700" dirty="0" smtClean="0">
                <a:solidFill>
                  <a:srgbClr val="336699"/>
                </a:solidFill>
                <a:latin typeface="Calibri" panose="020F0502020204030204" pitchFamily="34" charset="0"/>
                <a:cs typeface="Arial"/>
              </a:rPr>
              <a:t>Como propuesta inicial se considera  necesario el establecimiento de </a:t>
            </a:r>
            <a:r>
              <a:rPr lang="es-ES" sz="1700" dirty="0" smtClean="0">
                <a:solidFill>
                  <a:srgbClr val="336699"/>
                </a:solidFill>
                <a:latin typeface="Calibri" panose="020F0502020204030204" pitchFamily="34" charset="0"/>
                <a:cs typeface="Arial"/>
              </a:rPr>
              <a:t>un </a:t>
            </a:r>
            <a:r>
              <a:rPr lang="es-ES" sz="1700" b="1" dirty="0" smtClean="0">
                <a:solidFill>
                  <a:srgbClr val="336699"/>
                </a:solidFill>
                <a:latin typeface="Calibri" panose="020F0502020204030204" pitchFamily="34" charset="0"/>
                <a:cs typeface="Arial"/>
              </a:rPr>
              <a:t>Fondo</a:t>
            </a:r>
            <a:r>
              <a:rPr lang="es-ES" sz="1700" dirty="0">
                <a:solidFill>
                  <a:srgbClr val="336699"/>
                </a:solidFill>
                <a:cs typeface="Arial"/>
              </a:rPr>
              <a:t> </a:t>
            </a:r>
            <a:r>
              <a:rPr lang="es-ES" sz="1700" b="1" dirty="0" smtClean="0">
                <a:solidFill>
                  <a:srgbClr val="336699"/>
                </a:solidFill>
                <a:latin typeface="Calibri" panose="020F0502020204030204" pitchFamily="34" charset="0"/>
                <a:cs typeface="Arial"/>
              </a:rPr>
              <a:t>que apoye a </a:t>
            </a:r>
            <a:r>
              <a:rPr lang="es-ES" sz="1700" b="1" dirty="0" smtClean="0">
                <a:solidFill>
                  <a:srgbClr val="336699"/>
                </a:solidFill>
                <a:latin typeface="Calibri" panose="020F0502020204030204" pitchFamily="34" charset="0"/>
                <a:cs typeface="Arial"/>
              </a:rPr>
              <a:t>empresas en las primeras etapas de desarrollo</a:t>
            </a:r>
            <a:r>
              <a:rPr lang="es-ES" sz="1700" dirty="0" smtClean="0">
                <a:solidFill>
                  <a:srgbClr val="336699"/>
                </a:solidFill>
                <a:latin typeface="Calibri" panose="020F0502020204030204" pitchFamily="34" charset="0"/>
                <a:cs typeface="Arial"/>
              </a:rPr>
              <a:t> </a:t>
            </a:r>
            <a:r>
              <a:rPr lang="es-ES" sz="1700" b="1" dirty="0" smtClean="0">
                <a:solidFill>
                  <a:srgbClr val="336699"/>
                </a:solidFill>
                <a:latin typeface="Calibri" panose="020F0502020204030204" pitchFamily="34" charset="0"/>
                <a:cs typeface="Arial"/>
              </a:rPr>
              <a:t>o que por sus condiciones </a:t>
            </a:r>
            <a:r>
              <a:rPr lang="es-ES" sz="1700" b="1" dirty="0" smtClean="0">
                <a:solidFill>
                  <a:srgbClr val="336699"/>
                </a:solidFill>
                <a:latin typeface="Calibri" panose="020F0502020204030204" pitchFamily="34" charset="0"/>
                <a:cs typeface="Arial"/>
              </a:rPr>
              <a:t>tienen características de empresas sociales, </a:t>
            </a:r>
            <a:r>
              <a:rPr lang="es-ES" sz="1700" dirty="0" smtClean="0">
                <a:solidFill>
                  <a:srgbClr val="336699"/>
                </a:solidFill>
                <a:latin typeface="Calibri" panose="020F0502020204030204" pitchFamily="34" charset="0"/>
                <a:cs typeface="Arial"/>
              </a:rPr>
              <a:t> </a:t>
            </a:r>
            <a:r>
              <a:rPr lang="es-ES" sz="1700" dirty="0" smtClean="0">
                <a:solidFill>
                  <a:srgbClr val="336699"/>
                </a:solidFill>
                <a:latin typeface="Calibri" panose="020F0502020204030204" pitchFamily="34" charset="0"/>
                <a:cs typeface="Arial"/>
              </a:rPr>
              <a:t>con lo </a:t>
            </a:r>
            <a:r>
              <a:rPr lang="es-ES" sz="1700" dirty="0" smtClean="0">
                <a:solidFill>
                  <a:srgbClr val="336699"/>
                </a:solidFill>
                <a:cs typeface="Arial"/>
              </a:rPr>
              <a:t>cual</a:t>
            </a:r>
            <a:r>
              <a:rPr lang="es-ES" sz="1700" dirty="0" smtClean="0">
                <a:solidFill>
                  <a:srgbClr val="336699"/>
                </a:solidFill>
                <a:latin typeface="Calibri" panose="020F0502020204030204" pitchFamily="34" charset="0"/>
                <a:cs typeface="Arial"/>
              </a:rPr>
              <a:t> </a:t>
            </a:r>
            <a:r>
              <a:rPr lang="es-ES" sz="1700" dirty="0" smtClean="0">
                <a:solidFill>
                  <a:srgbClr val="336699"/>
                </a:solidFill>
                <a:latin typeface="Calibri" panose="020F0502020204030204" pitchFamily="34" charset="0"/>
                <a:cs typeface="Arial"/>
              </a:rPr>
              <a:t>se </a:t>
            </a:r>
            <a:r>
              <a:rPr lang="es-ES" sz="1700" dirty="0" err="1" smtClean="0">
                <a:solidFill>
                  <a:srgbClr val="336699"/>
                </a:solidFill>
                <a:latin typeface="Calibri" panose="020F0502020204030204" pitchFamily="34" charset="0"/>
                <a:cs typeface="Arial"/>
              </a:rPr>
              <a:t>buscaria</a:t>
            </a:r>
            <a:r>
              <a:rPr lang="es-ES" sz="1700" dirty="0" smtClean="0">
                <a:solidFill>
                  <a:srgbClr val="336699"/>
                </a:solidFill>
                <a:latin typeface="Calibri" panose="020F0502020204030204" pitchFamily="34" charset="0"/>
                <a:cs typeface="Arial"/>
              </a:rPr>
              <a:t>:</a:t>
            </a:r>
          </a:p>
          <a:p>
            <a:pPr marL="0" indent="0" algn="just">
              <a:lnSpc>
                <a:spcPct val="120000"/>
              </a:lnSpc>
              <a:spcBef>
                <a:spcPts val="600"/>
              </a:spcBef>
              <a:buNone/>
            </a:pPr>
            <a:endParaRPr lang="es-ES" sz="1700" dirty="0" smtClean="0">
              <a:solidFill>
                <a:srgbClr val="336699"/>
              </a:solidFill>
              <a:latin typeface="Calibri" panose="020F0502020204030204" pitchFamily="34" charset="0"/>
              <a:cs typeface="Arial"/>
            </a:endParaRPr>
          </a:p>
          <a:p>
            <a:pPr algn="just">
              <a:lnSpc>
                <a:spcPct val="120000"/>
              </a:lnSpc>
              <a:spcBef>
                <a:spcPts val="600"/>
              </a:spcBef>
            </a:pPr>
            <a:r>
              <a:rPr lang="es-ES" sz="1700" dirty="0" smtClean="0">
                <a:solidFill>
                  <a:srgbClr val="336699"/>
                </a:solidFill>
                <a:latin typeface="Calibri" panose="020F0502020204030204" pitchFamily="34" charset="0"/>
                <a:cs typeface="Arial"/>
              </a:rPr>
              <a:t>Alinear </a:t>
            </a:r>
            <a:r>
              <a:rPr lang="es-ES" sz="1700" dirty="0" smtClean="0">
                <a:solidFill>
                  <a:srgbClr val="336699"/>
                </a:solidFill>
                <a:latin typeface="Calibri" panose="020F0502020204030204" pitchFamily="34" charset="0"/>
                <a:cs typeface="Arial"/>
              </a:rPr>
              <a:t>intereses de inversionistas privados, instituciones de banca de desarrollo, SEDESOL, Organismos multilaterales y Fondos de Impacto Social</a:t>
            </a:r>
            <a:r>
              <a:rPr lang="es-ES" sz="1700" dirty="0" smtClean="0">
                <a:solidFill>
                  <a:srgbClr val="336699"/>
                </a:solidFill>
                <a:latin typeface="Calibri" panose="020F0502020204030204" pitchFamily="34" charset="0"/>
                <a:cs typeface="Arial"/>
              </a:rPr>
              <a:t>.</a:t>
            </a:r>
          </a:p>
          <a:p>
            <a:pPr algn="just">
              <a:lnSpc>
                <a:spcPct val="120000"/>
              </a:lnSpc>
              <a:spcBef>
                <a:spcPts val="600"/>
              </a:spcBef>
            </a:pPr>
            <a:r>
              <a:rPr lang="es-ES" sz="1700" dirty="0">
                <a:solidFill>
                  <a:srgbClr val="336699"/>
                </a:solidFill>
                <a:cs typeface="Arial"/>
              </a:rPr>
              <a:t>Permitir contar con tesis de inversión específicas,  atendiendo de manera incluyente a las  empresas del sector social, al no discriminar por su expectativa de rendimiento, contando con recursos para la administración de riesgos (asistencia técnica y otros</a:t>
            </a:r>
            <a:r>
              <a:rPr lang="es-ES" sz="1700" dirty="0" smtClean="0">
                <a:solidFill>
                  <a:srgbClr val="336699"/>
                </a:solidFill>
                <a:cs typeface="Arial"/>
              </a:rPr>
              <a:t>)</a:t>
            </a:r>
          </a:p>
          <a:p>
            <a:pPr algn="just">
              <a:lnSpc>
                <a:spcPct val="120000"/>
              </a:lnSpc>
              <a:spcBef>
                <a:spcPts val="600"/>
              </a:spcBef>
            </a:pPr>
            <a:r>
              <a:rPr lang="es-ES" sz="1700" dirty="0">
                <a:solidFill>
                  <a:srgbClr val="336699"/>
                </a:solidFill>
                <a:cs typeface="Arial"/>
              </a:rPr>
              <a:t>Facilitar el fomento de Fondos de Capital orientados a  las empresas del sector social.</a:t>
            </a:r>
          </a:p>
          <a:p>
            <a:pPr algn="just">
              <a:lnSpc>
                <a:spcPct val="120000"/>
              </a:lnSpc>
              <a:spcBef>
                <a:spcPts val="600"/>
              </a:spcBef>
            </a:pPr>
            <a:r>
              <a:rPr lang="es-ES" sz="1700" dirty="0">
                <a:solidFill>
                  <a:srgbClr val="336699"/>
                </a:solidFill>
                <a:cs typeface="Arial"/>
              </a:rPr>
              <a:t>Considerar la participación de diversos tipos de empresas administradoras, de acuerdo al tipo de Fondo que deberá administrar. La nueva empresa será una subsidiaria de la CMIC para administrar el Fondo México Social.</a:t>
            </a:r>
          </a:p>
          <a:p>
            <a:pPr marL="0" indent="0" algn="just">
              <a:lnSpc>
                <a:spcPct val="120000"/>
              </a:lnSpc>
              <a:spcBef>
                <a:spcPts val="600"/>
              </a:spcBef>
              <a:buNone/>
            </a:pPr>
            <a:endParaRPr lang="es-ES" sz="1700" dirty="0">
              <a:solidFill>
                <a:srgbClr val="336699"/>
              </a:solidFill>
              <a:cs typeface="Arial"/>
            </a:endParaRPr>
          </a:p>
          <a:p>
            <a:pPr marL="0" indent="0" algn="just">
              <a:lnSpc>
                <a:spcPct val="120000"/>
              </a:lnSpc>
              <a:spcBef>
                <a:spcPts val="600"/>
              </a:spcBef>
              <a:buNone/>
            </a:pPr>
            <a:endParaRPr lang="es-ES" sz="1700" dirty="0" smtClean="0">
              <a:solidFill>
                <a:srgbClr val="336699"/>
              </a:solidFill>
              <a:latin typeface="Calibri" panose="020F0502020204030204" pitchFamily="34" charset="0"/>
              <a:cs typeface="Arial"/>
            </a:endParaRPr>
          </a:p>
          <a:p>
            <a:pPr marL="0" indent="0" algn="just">
              <a:lnSpc>
                <a:spcPct val="120000"/>
              </a:lnSpc>
              <a:spcBef>
                <a:spcPts val="600"/>
              </a:spcBef>
              <a:buNone/>
            </a:pPr>
            <a:endParaRPr lang="es-ES" sz="1700" dirty="0" smtClean="0">
              <a:solidFill>
                <a:srgbClr val="336699"/>
              </a:solidFill>
              <a:latin typeface="Calibri" panose="020F0502020204030204" pitchFamily="34" charset="0"/>
              <a:cs typeface="Arial"/>
            </a:endParaRPr>
          </a:p>
        </p:txBody>
      </p:sp>
      <p:pic>
        <p:nvPicPr>
          <p:cNvPr id="50" name="Imagen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0899" y="72008"/>
            <a:ext cx="1649573" cy="764704"/>
          </a:xfrm>
          <a:prstGeom prst="rect">
            <a:avLst/>
          </a:prstGeom>
        </p:spPr>
      </p:pic>
    </p:spTree>
    <p:extLst>
      <p:ext uri="{BB962C8B-B14F-4D97-AF65-F5344CB8AC3E}">
        <p14:creationId xmlns:p14="http://schemas.microsoft.com/office/powerpoint/2010/main" val="40274242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7058176" y="6590840"/>
            <a:ext cx="2133600" cy="365125"/>
          </a:xfrm>
        </p:spPr>
        <p:txBody>
          <a:bodyPr/>
          <a:lstStyle/>
          <a:p>
            <a:fld id="{2066355A-084C-D24E-9AD2-7E4FC41EA627}" type="slidenum">
              <a:rPr lang="en-US" b="1" smtClean="0">
                <a:solidFill>
                  <a:srgbClr val="336699"/>
                </a:solidFill>
                <a:latin typeface="Times New Roman"/>
              </a:rPr>
              <a:pPr/>
              <a:t>13</a:t>
            </a:fld>
            <a:endParaRPr lang="en-US" b="1" dirty="0">
              <a:solidFill>
                <a:srgbClr val="336699"/>
              </a:solidFill>
              <a:latin typeface="Times New Roman"/>
            </a:endParaRPr>
          </a:p>
        </p:txBody>
      </p:sp>
      <p:sp>
        <p:nvSpPr>
          <p:cNvPr id="7" name="Título 4"/>
          <p:cNvSpPr txBox="1">
            <a:spLocks/>
          </p:cNvSpPr>
          <p:nvPr/>
        </p:nvSpPr>
        <p:spPr>
          <a:xfrm>
            <a:off x="323528" y="603474"/>
            <a:ext cx="8629972" cy="449262"/>
          </a:xfrm>
          <a:prstGeom prst="rect">
            <a:avLst/>
          </a:prstGeom>
        </p:spPr>
        <p:txBody>
          <a:bodyPr vert="horz" lIns="91440" tIns="45720" rIns="91440" bIns="45720" rtlCol="0" anchor="ctr">
            <a:noAutofit/>
          </a:bodyPr>
          <a:lstStyle>
            <a:lvl1pPr algn="r" defTabSz="457200" rtl="0" eaLnBrk="1" latinLnBrk="0" hangingPunct="1">
              <a:spcBef>
                <a:spcPct val="0"/>
              </a:spcBef>
              <a:buNone/>
              <a:defRPr sz="2000" kern="1200">
                <a:solidFill>
                  <a:srgbClr val="807F83"/>
                </a:solidFill>
                <a:latin typeface="Calibri" pitchFamily="34" charset="0"/>
                <a:ea typeface="+mj-ea"/>
                <a:cs typeface="Trajan Pro"/>
              </a:defRPr>
            </a:lvl1pPr>
          </a:lstStyle>
          <a:p>
            <a:pPr algn="l"/>
            <a:r>
              <a:rPr lang="es-MX" dirty="0" smtClean="0">
                <a:solidFill>
                  <a:srgbClr val="336699"/>
                </a:solidFill>
              </a:rPr>
              <a:t>IX. Estructura General     							</a:t>
            </a:r>
            <a:endParaRPr lang="es-MX" dirty="0">
              <a:solidFill>
                <a:srgbClr val="336699"/>
              </a:solidFill>
            </a:endParaRPr>
          </a:p>
        </p:txBody>
      </p:sp>
      <p:sp>
        <p:nvSpPr>
          <p:cNvPr id="2" name="CuadroTexto 1"/>
          <p:cNvSpPr txBox="1"/>
          <p:nvPr/>
        </p:nvSpPr>
        <p:spPr>
          <a:xfrm>
            <a:off x="351610" y="1124744"/>
            <a:ext cx="2852238" cy="400110"/>
          </a:xfrm>
          <a:prstGeom prst="rect">
            <a:avLst/>
          </a:prstGeom>
        </p:spPr>
        <p:txBody>
          <a:bodyPr vert="horz" lIns="91440" tIns="45720" rIns="91440" bIns="45720" rtlCol="0" anchor="ctr">
            <a:noAutofit/>
          </a:bodyPr>
          <a:lstStyle>
            <a:defPPr>
              <a:defRPr lang="es-MX"/>
            </a:defPPr>
            <a:lvl1pPr defTabSz="457200">
              <a:spcBef>
                <a:spcPct val="0"/>
              </a:spcBef>
              <a:buNone/>
              <a:defRPr sz="2000">
                <a:solidFill>
                  <a:srgbClr val="336699"/>
                </a:solidFill>
                <a:latin typeface="Calibri" pitchFamily="34" charset="0"/>
                <a:ea typeface="+mj-ea"/>
                <a:cs typeface="Trajan Pro"/>
              </a:defRPr>
            </a:lvl1pPr>
          </a:lstStyle>
          <a:p>
            <a:r>
              <a:rPr lang="es-MX" sz="1800" b="1" dirty="0" smtClean="0"/>
              <a:t>B. </a:t>
            </a:r>
            <a:r>
              <a:rPr lang="es-MX" sz="1800" b="1" dirty="0" smtClean="0"/>
              <a:t>Vehículo </a:t>
            </a:r>
            <a:r>
              <a:rPr lang="es-MX" sz="1800" b="1" dirty="0" smtClean="0"/>
              <a:t>de Inversión</a:t>
            </a:r>
            <a:endParaRPr lang="es-MX" sz="1800" b="1" dirty="0"/>
          </a:p>
        </p:txBody>
      </p:sp>
      <p:sp>
        <p:nvSpPr>
          <p:cNvPr id="6" name="Marcador de contenido 9"/>
          <p:cNvSpPr>
            <a:spLocks noGrp="1"/>
          </p:cNvSpPr>
          <p:nvPr>
            <p:ph idx="1"/>
          </p:nvPr>
        </p:nvSpPr>
        <p:spPr>
          <a:xfrm>
            <a:off x="768713" y="1772816"/>
            <a:ext cx="7691719" cy="4571999"/>
          </a:xfrm>
        </p:spPr>
        <p:txBody>
          <a:bodyPr>
            <a:normAutofit/>
          </a:bodyPr>
          <a:lstStyle/>
          <a:p>
            <a:pPr marL="0" indent="0" algn="just">
              <a:buNone/>
            </a:pPr>
            <a:r>
              <a:rPr lang="es-ES" sz="1800" dirty="0" smtClean="0">
                <a:solidFill>
                  <a:srgbClr val="336699"/>
                </a:solidFill>
                <a:latin typeface="Calibri"/>
                <a:cs typeface="Calibri"/>
              </a:rPr>
              <a:t>En base a la experiencia y los objetivos del Fondo México Social, se propone la creación </a:t>
            </a:r>
            <a:r>
              <a:rPr lang="es-ES" sz="1800" dirty="0" smtClean="0">
                <a:solidFill>
                  <a:srgbClr val="336699"/>
                </a:solidFill>
                <a:latin typeface="Calibri"/>
                <a:cs typeface="Calibri"/>
              </a:rPr>
              <a:t>del vehículo:</a:t>
            </a:r>
            <a:endParaRPr lang="es-ES" sz="1800" dirty="0" smtClean="0">
              <a:solidFill>
                <a:srgbClr val="336699"/>
              </a:solidFill>
              <a:latin typeface="Calibri"/>
              <a:cs typeface="Calibri"/>
            </a:endParaRPr>
          </a:p>
          <a:p>
            <a:pPr marL="0" indent="0" algn="just">
              <a:buNone/>
            </a:pPr>
            <a:endParaRPr lang="es-ES" sz="1800" dirty="0" smtClean="0">
              <a:solidFill>
                <a:srgbClr val="336699"/>
              </a:solidFill>
              <a:latin typeface="Calibri"/>
              <a:cs typeface="Calibri"/>
            </a:endParaRPr>
          </a:p>
          <a:p>
            <a:pPr marL="0" indent="0" algn="just">
              <a:buNone/>
            </a:pPr>
            <a:r>
              <a:rPr lang="es-ES" sz="1800" b="1" dirty="0" smtClean="0">
                <a:solidFill>
                  <a:srgbClr val="336699"/>
                </a:solidFill>
                <a:latin typeface="Calibri"/>
                <a:cs typeface="Calibri"/>
              </a:rPr>
              <a:t>Fondo México </a:t>
            </a:r>
            <a:r>
              <a:rPr lang="es-ES" sz="1800" b="1" dirty="0" smtClean="0">
                <a:solidFill>
                  <a:srgbClr val="336699"/>
                </a:solidFill>
                <a:latin typeface="Calibri"/>
                <a:cs typeface="Calibri"/>
              </a:rPr>
              <a:t>Social,</a:t>
            </a:r>
            <a:r>
              <a:rPr lang="es-ES" sz="1800" dirty="0" smtClean="0">
                <a:solidFill>
                  <a:srgbClr val="336699"/>
                </a:solidFill>
                <a:latin typeface="Calibri"/>
                <a:cs typeface="Calibri"/>
              </a:rPr>
              <a:t> </a:t>
            </a:r>
            <a:r>
              <a:rPr lang="es-ES" sz="1800" dirty="0">
                <a:solidFill>
                  <a:srgbClr val="336699"/>
                </a:solidFill>
                <a:latin typeface="Calibri"/>
                <a:cs typeface="Calibri"/>
              </a:rPr>
              <a:t>como LPA que facilite la participación de Instituciones </a:t>
            </a:r>
            <a:r>
              <a:rPr lang="es-ES" sz="1800" dirty="0" smtClean="0">
                <a:solidFill>
                  <a:srgbClr val="336699"/>
                </a:solidFill>
                <a:latin typeface="Calibri"/>
                <a:cs typeface="Calibri"/>
              </a:rPr>
              <a:t>Multilaterales, orientado a participar en fondos y empresas sociales con criterios de rentabilidad. (Convenios de coinversión con los Fondos promovidos</a:t>
            </a:r>
            <a:r>
              <a:rPr lang="es-ES" sz="1800" dirty="0" smtClean="0">
                <a:solidFill>
                  <a:srgbClr val="336699"/>
                </a:solidFill>
                <a:latin typeface="Calibri"/>
                <a:cs typeface="Calibri"/>
              </a:rPr>
              <a:t>)</a:t>
            </a:r>
            <a:endParaRPr lang="es-ES" sz="1800" dirty="0" smtClean="0">
              <a:solidFill>
                <a:srgbClr val="336699"/>
              </a:solidFill>
              <a:latin typeface="Calibri"/>
              <a:cs typeface="Calibri"/>
            </a:endParaRP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0899" y="72008"/>
            <a:ext cx="1649573" cy="764704"/>
          </a:xfrm>
          <a:prstGeom prst="rect">
            <a:avLst/>
          </a:prstGeom>
        </p:spPr>
      </p:pic>
    </p:spTree>
    <p:extLst>
      <p:ext uri="{BB962C8B-B14F-4D97-AF65-F5344CB8AC3E}">
        <p14:creationId xmlns:p14="http://schemas.microsoft.com/office/powerpoint/2010/main" val="57474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7058176" y="6590840"/>
            <a:ext cx="2133600" cy="365125"/>
          </a:xfrm>
        </p:spPr>
        <p:txBody>
          <a:bodyPr/>
          <a:lstStyle/>
          <a:p>
            <a:fld id="{2066355A-084C-D24E-9AD2-7E4FC41EA627}" type="slidenum">
              <a:rPr lang="en-US" b="1" smtClean="0">
                <a:solidFill>
                  <a:srgbClr val="336699"/>
                </a:solidFill>
                <a:latin typeface="Times New Roman"/>
              </a:rPr>
              <a:pPr/>
              <a:t>14</a:t>
            </a:fld>
            <a:endParaRPr lang="en-US" b="1" dirty="0">
              <a:solidFill>
                <a:srgbClr val="336699"/>
              </a:solidFill>
              <a:latin typeface="Times New Roman"/>
            </a:endParaRPr>
          </a:p>
        </p:txBody>
      </p:sp>
      <p:sp>
        <p:nvSpPr>
          <p:cNvPr id="7" name="Título 4"/>
          <p:cNvSpPr txBox="1">
            <a:spLocks/>
          </p:cNvSpPr>
          <p:nvPr/>
        </p:nvSpPr>
        <p:spPr>
          <a:xfrm>
            <a:off x="323528" y="603474"/>
            <a:ext cx="8629972" cy="449262"/>
          </a:xfrm>
          <a:prstGeom prst="rect">
            <a:avLst/>
          </a:prstGeom>
        </p:spPr>
        <p:txBody>
          <a:bodyPr vert="horz" lIns="91440" tIns="45720" rIns="91440" bIns="45720" rtlCol="0" anchor="ctr">
            <a:noAutofit/>
          </a:bodyPr>
          <a:lstStyle>
            <a:lvl1pPr algn="r" defTabSz="457200" rtl="0" eaLnBrk="1" latinLnBrk="0" hangingPunct="1">
              <a:spcBef>
                <a:spcPct val="0"/>
              </a:spcBef>
              <a:buNone/>
              <a:defRPr sz="2000" kern="1200">
                <a:solidFill>
                  <a:srgbClr val="807F83"/>
                </a:solidFill>
                <a:latin typeface="Calibri" pitchFamily="34" charset="0"/>
                <a:ea typeface="+mj-ea"/>
                <a:cs typeface="Trajan Pro"/>
              </a:defRPr>
            </a:lvl1pPr>
          </a:lstStyle>
          <a:p>
            <a:pPr algn="l"/>
            <a:r>
              <a:rPr lang="es-MX" dirty="0" smtClean="0">
                <a:solidFill>
                  <a:srgbClr val="336699"/>
                </a:solidFill>
              </a:rPr>
              <a:t>IX. Estructura General     							</a:t>
            </a:r>
            <a:endParaRPr lang="es-MX" dirty="0">
              <a:solidFill>
                <a:srgbClr val="336699"/>
              </a:solidFill>
            </a:endParaRPr>
          </a:p>
        </p:txBody>
      </p:sp>
      <p:sp>
        <p:nvSpPr>
          <p:cNvPr id="2" name="CuadroTexto 1"/>
          <p:cNvSpPr txBox="1"/>
          <p:nvPr/>
        </p:nvSpPr>
        <p:spPr>
          <a:xfrm>
            <a:off x="351610" y="1052736"/>
            <a:ext cx="2852238" cy="400110"/>
          </a:xfrm>
          <a:prstGeom prst="rect">
            <a:avLst/>
          </a:prstGeom>
        </p:spPr>
        <p:txBody>
          <a:bodyPr vert="horz" lIns="91440" tIns="45720" rIns="91440" bIns="45720" rtlCol="0" anchor="ctr">
            <a:noAutofit/>
          </a:bodyPr>
          <a:lstStyle>
            <a:defPPr>
              <a:defRPr lang="es-MX"/>
            </a:defPPr>
            <a:lvl1pPr defTabSz="457200">
              <a:spcBef>
                <a:spcPct val="0"/>
              </a:spcBef>
              <a:buNone/>
              <a:defRPr sz="2000">
                <a:solidFill>
                  <a:srgbClr val="336699"/>
                </a:solidFill>
                <a:latin typeface="Calibri" pitchFamily="34" charset="0"/>
                <a:ea typeface="+mj-ea"/>
                <a:cs typeface="Trajan Pro"/>
              </a:defRPr>
            </a:lvl1pPr>
          </a:lstStyle>
          <a:p>
            <a:r>
              <a:rPr lang="es-MX" sz="1800" b="1" dirty="0" smtClean="0"/>
              <a:t>B. </a:t>
            </a:r>
            <a:r>
              <a:rPr lang="es-MX" sz="1800" b="1" dirty="0" smtClean="0"/>
              <a:t>Vehículo </a:t>
            </a:r>
            <a:r>
              <a:rPr lang="es-MX" sz="1800" b="1" dirty="0" smtClean="0"/>
              <a:t>de Inversión</a:t>
            </a:r>
            <a:endParaRPr lang="es-MX" sz="1800" b="1" dirty="0"/>
          </a:p>
        </p:txBody>
      </p:sp>
      <p:graphicFrame>
        <p:nvGraphicFramePr>
          <p:cNvPr id="8" name="Tabla 7"/>
          <p:cNvGraphicFramePr>
            <a:graphicFrameLocks noGrp="1"/>
          </p:cNvGraphicFramePr>
          <p:nvPr>
            <p:extLst>
              <p:ext uri="{D42A27DB-BD31-4B8C-83A1-F6EECF244321}">
                <p14:modId xmlns:p14="http://schemas.microsoft.com/office/powerpoint/2010/main" val="868395304"/>
              </p:ext>
            </p:extLst>
          </p:nvPr>
        </p:nvGraphicFramePr>
        <p:xfrm>
          <a:off x="683568" y="1700808"/>
          <a:ext cx="7488832" cy="4228384"/>
        </p:xfrm>
        <a:graphic>
          <a:graphicData uri="http://schemas.openxmlformats.org/drawingml/2006/table">
            <a:tbl>
              <a:tblPr firstRow="1" bandRow="1">
                <a:tableStyleId>{2D5ABB26-0587-4C30-8999-92F81FD0307C}</a:tableStyleId>
              </a:tblPr>
              <a:tblGrid>
                <a:gridCol w="4032448"/>
                <a:gridCol w="3456384"/>
              </a:tblGrid>
              <a:tr h="659301">
                <a:tc>
                  <a:txBody>
                    <a:bodyPr/>
                    <a:lstStyle/>
                    <a:p>
                      <a:pPr algn="ctr"/>
                      <a:r>
                        <a:rPr lang="es-ES" sz="1600" b="1" dirty="0" smtClean="0">
                          <a:solidFill>
                            <a:schemeClr val="bg1"/>
                          </a:solidFill>
                          <a:latin typeface="Calibri" panose="020F0502020204030204" pitchFamily="34" charset="0"/>
                        </a:rPr>
                        <a:t>Características</a:t>
                      </a:r>
                      <a:endParaRPr lang="es-ES" sz="1600" b="1" dirty="0">
                        <a:solidFill>
                          <a:schemeClr val="bg1"/>
                        </a:solidFill>
                        <a:latin typeface="Calibri" panose="020F0502020204030204" pitchFamily="34" charset="0"/>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6699">
                        <a:alpha val="4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b="1" kern="1200" dirty="0" err="1" smtClean="0">
                          <a:solidFill>
                            <a:schemeClr val="bg1"/>
                          </a:solidFill>
                          <a:effectLst/>
                          <a:latin typeface="Calibri" panose="020F0502020204030204" pitchFamily="34" charset="0"/>
                        </a:rPr>
                        <a:t>Limited</a:t>
                      </a:r>
                      <a:r>
                        <a:rPr lang="es-ES" sz="1600" b="1" kern="1200" dirty="0" smtClean="0">
                          <a:solidFill>
                            <a:schemeClr val="bg1"/>
                          </a:solidFill>
                          <a:effectLst/>
                          <a:latin typeface="Calibri" panose="020F0502020204030204" pitchFamily="34" charset="0"/>
                        </a:rPr>
                        <a:t> </a:t>
                      </a:r>
                      <a:r>
                        <a:rPr lang="es-ES" sz="1600" b="1" kern="1200" dirty="0" err="1" smtClean="0">
                          <a:solidFill>
                            <a:schemeClr val="bg1"/>
                          </a:solidFill>
                          <a:effectLst/>
                          <a:latin typeface="Calibri" panose="020F0502020204030204" pitchFamily="34" charset="0"/>
                        </a:rPr>
                        <a:t>Partnership</a:t>
                      </a:r>
                      <a:r>
                        <a:rPr lang="es-ES" sz="1600" b="1" kern="1200" dirty="0" smtClean="0">
                          <a:solidFill>
                            <a:schemeClr val="bg1"/>
                          </a:solidFill>
                          <a:effectLst/>
                          <a:latin typeface="Calibri" panose="020F0502020204030204" pitchFamily="34" charset="0"/>
                        </a:rPr>
                        <a:t> </a:t>
                      </a:r>
                      <a:r>
                        <a:rPr lang="es-ES" sz="1600" b="1" kern="1200" dirty="0" err="1" smtClean="0">
                          <a:solidFill>
                            <a:schemeClr val="bg1"/>
                          </a:solidFill>
                          <a:effectLst/>
                          <a:latin typeface="Calibri" panose="020F0502020204030204" pitchFamily="34" charset="0"/>
                        </a:rPr>
                        <a:t>Agreement</a:t>
                      </a:r>
                      <a:r>
                        <a:rPr lang="es-ES" sz="1600" b="1" kern="1200" dirty="0" smtClean="0">
                          <a:solidFill>
                            <a:schemeClr val="bg1"/>
                          </a:solidFill>
                          <a:effectLst/>
                          <a:latin typeface="Calibri" panose="020F0502020204030204" pitchFamily="34" charset="0"/>
                        </a:rPr>
                        <a:t> (LPA) </a:t>
                      </a:r>
                      <a:endParaRPr lang="es-ES" sz="1600" b="1" dirty="0" smtClean="0">
                        <a:solidFill>
                          <a:schemeClr val="bg1"/>
                        </a:solidFill>
                        <a:effectLst/>
                        <a:latin typeface="Calibri" panose="020F0502020204030204" pitchFamily="34" charset="0"/>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6699">
                        <a:alpha val="40000"/>
                      </a:srgbClr>
                    </a:solidFill>
                  </a:tcPr>
                </a:tc>
              </a:tr>
              <a:tr h="329517">
                <a:tc>
                  <a:txBody>
                    <a:bodyPr/>
                    <a:lstStyle/>
                    <a:p>
                      <a:pPr algn="ctr"/>
                      <a:r>
                        <a:rPr lang="es-ES" sz="1600" dirty="0" smtClean="0">
                          <a:solidFill>
                            <a:srgbClr val="336699"/>
                          </a:solidFill>
                          <a:latin typeface="Calibri" panose="020F0502020204030204" pitchFamily="34" charset="0"/>
                        </a:rPr>
                        <a:t>1. Domicilio</a:t>
                      </a:r>
                      <a:endParaRPr lang="es-ES" sz="1600" dirty="0">
                        <a:solidFill>
                          <a:srgbClr val="336699"/>
                        </a:solidFill>
                        <a:latin typeface="Calibri" panose="020F0502020204030204" pitchFamily="34" charset="0"/>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s-ES" sz="1600" dirty="0" smtClean="0">
                          <a:solidFill>
                            <a:srgbClr val="336699"/>
                          </a:solidFill>
                          <a:latin typeface="Calibri" panose="020F0502020204030204" pitchFamily="34" charset="0"/>
                        </a:rPr>
                        <a:t>Canadá</a:t>
                      </a:r>
                      <a:endParaRPr lang="es-ES" sz="1600" dirty="0">
                        <a:solidFill>
                          <a:srgbClr val="336699"/>
                        </a:solidFill>
                        <a:latin typeface="Calibri" panose="020F0502020204030204" pitchFamily="34" charset="0"/>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36034">
                <a:tc>
                  <a:txBody>
                    <a:bodyPr/>
                    <a:lstStyle/>
                    <a:p>
                      <a:pPr algn="ctr"/>
                      <a:r>
                        <a:rPr lang="es-ES" sz="1600" dirty="0" smtClean="0">
                          <a:solidFill>
                            <a:srgbClr val="336699"/>
                          </a:solidFill>
                          <a:latin typeface="Calibri" panose="020F0502020204030204" pitchFamily="34" charset="0"/>
                        </a:rPr>
                        <a:t>2. Transparencia</a:t>
                      </a:r>
                      <a:r>
                        <a:rPr lang="es-ES" sz="1600" baseline="0" dirty="0" smtClean="0">
                          <a:solidFill>
                            <a:srgbClr val="336699"/>
                          </a:solidFill>
                          <a:latin typeface="Calibri" panose="020F0502020204030204" pitchFamily="34" charset="0"/>
                        </a:rPr>
                        <a:t> Fiscal</a:t>
                      </a:r>
                      <a:endParaRPr lang="es-ES" sz="1600" dirty="0">
                        <a:solidFill>
                          <a:srgbClr val="336699"/>
                        </a:solidFill>
                        <a:latin typeface="Calibri" panose="020F0502020204030204" pitchFamily="34" charset="0"/>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s-ES" sz="1600" dirty="0" smtClean="0">
                          <a:solidFill>
                            <a:srgbClr val="336699"/>
                          </a:solidFill>
                          <a:latin typeface="Calibri" panose="020F0502020204030204" pitchFamily="34" charset="0"/>
                        </a:rPr>
                        <a:t>Si</a:t>
                      </a:r>
                      <a:endParaRPr lang="es-ES" sz="1600" dirty="0">
                        <a:solidFill>
                          <a:srgbClr val="336699"/>
                        </a:solidFill>
                        <a:latin typeface="Calibri" panose="020F0502020204030204" pitchFamily="34" charset="0"/>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930778">
                <a:tc>
                  <a:txBody>
                    <a:bodyPr/>
                    <a:lstStyle/>
                    <a:p>
                      <a:pPr algn="ctr"/>
                      <a:r>
                        <a:rPr lang="es-ES" sz="1600" dirty="0" smtClean="0">
                          <a:solidFill>
                            <a:srgbClr val="336699"/>
                          </a:solidFill>
                          <a:latin typeface="Calibri" panose="020F0502020204030204" pitchFamily="34" charset="0"/>
                        </a:rPr>
                        <a:t>3. Participación en Órganos</a:t>
                      </a:r>
                      <a:r>
                        <a:rPr lang="es-ES" sz="1600" baseline="0" dirty="0" smtClean="0">
                          <a:solidFill>
                            <a:srgbClr val="336699"/>
                          </a:solidFill>
                          <a:latin typeface="Calibri" panose="020F0502020204030204" pitchFamily="34" charset="0"/>
                        </a:rPr>
                        <a:t> de </a:t>
                      </a:r>
                    </a:p>
                    <a:p>
                      <a:pPr algn="ctr"/>
                      <a:r>
                        <a:rPr lang="es-ES" sz="1600" baseline="0" dirty="0" smtClean="0">
                          <a:solidFill>
                            <a:srgbClr val="336699"/>
                          </a:solidFill>
                          <a:latin typeface="Calibri" panose="020F0502020204030204" pitchFamily="34" charset="0"/>
                        </a:rPr>
                        <a:t>    decisión</a:t>
                      </a:r>
                      <a:endParaRPr lang="es-ES" sz="1600" dirty="0">
                        <a:solidFill>
                          <a:srgbClr val="336699"/>
                        </a:solidFill>
                        <a:latin typeface="Calibri" panose="020F0502020204030204" pitchFamily="34" charset="0"/>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s-ES" sz="1600" dirty="0" smtClean="0">
                          <a:solidFill>
                            <a:srgbClr val="336699"/>
                          </a:solidFill>
                          <a:latin typeface="Calibri" panose="020F0502020204030204" pitchFamily="34" charset="0"/>
                        </a:rPr>
                        <a:t>Generalmente</a:t>
                      </a:r>
                      <a:r>
                        <a:rPr lang="es-ES" sz="1600" baseline="0" dirty="0" smtClean="0">
                          <a:solidFill>
                            <a:srgbClr val="336699"/>
                          </a:solidFill>
                          <a:latin typeface="Calibri" panose="020F0502020204030204" pitchFamily="34" charset="0"/>
                        </a:rPr>
                        <a:t> la responsabilidad recae en el administrador</a:t>
                      </a:r>
                      <a:endParaRPr lang="es-ES" sz="1600" dirty="0">
                        <a:solidFill>
                          <a:srgbClr val="336699"/>
                        </a:solidFill>
                        <a:latin typeface="Calibri" panose="020F0502020204030204" pitchFamily="34" charset="0"/>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17311">
                <a:tc>
                  <a:txBody>
                    <a:bodyPr/>
                    <a:lstStyle/>
                    <a:p>
                      <a:pPr algn="ctr"/>
                      <a:r>
                        <a:rPr lang="es-ES" sz="1600" dirty="0" smtClean="0">
                          <a:solidFill>
                            <a:srgbClr val="336699"/>
                          </a:solidFill>
                          <a:latin typeface="Calibri" panose="020F0502020204030204" pitchFamily="34" charset="0"/>
                        </a:rPr>
                        <a:t>4. Participación de Inversionistas</a:t>
                      </a:r>
                      <a:r>
                        <a:rPr lang="es-ES" sz="1600" baseline="0" dirty="0" smtClean="0">
                          <a:solidFill>
                            <a:srgbClr val="336699"/>
                          </a:solidFill>
                          <a:latin typeface="Calibri" panose="020F0502020204030204" pitchFamily="34" charset="0"/>
                        </a:rPr>
                        <a:t> Extranjeros (Privados  e Instituciones Multilaterales)</a:t>
                      </a:r>
                      <a:endParaRPr lang="es-ES" sz="1600" dirty="0">
                        <a:solidFill>
                          <a:srgbClr val="336699"/>
                        </a:solidFill>
                        <a:latin typeface="Calibri" panose="020F0502020204030204" pitchFamily="34" charset="0"/>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s-ES" sz="1600" dirty="0" smtClean="0">
                          <a:solidFill>
                            <a:srgbClr val="336699"/>
                          </a:solidFill>
                          <a:latin typeface="Calibri" panose="020F0502020204030204" pitchFamily="34" charset="0"/>
                        </a:rPr>
                        <a:t>Conocido</a:t>
                      </a:r>
                      <a:r>
                        <a:rPr lang="es-ES" sz="1600" baseline="0" dirty="0" smtClean="0">
                          <a:solidFill>
                            <a:srgbClr val="336699"/>
                          </a:solidFill>
                          <a:latin typeface="Calibri" panose="020F0502020204030204" pitchFamily="34" charset="0"/>
                        </a:rPr>
                        <a:t> y amplia preferencia.</a:t>
                      </a:r>
                      <a:endParaRPr lang="es-ES" sz="1600" dirty="0">
                        <a:solidFill>
                          <a:srgbClr val="336699"/>
                        </a:solidFill>
                        <a:latin typeface="Calibri" panose="020F0502020204030204" pitchFamily="34" charset="0"/>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89602">
                <a:tc>
                  <a:txBody>
                    <a:bodyPr/>
                    <a:lstStyle/>
                    <a:p>
                      <a:pPr algn="ctr"/>
                      <a:r>
                        <a:rPr lang="es-ES" sz="1600" dirty="0" smtClean="0">
                          <a:solidFill>
                            <a:srgbClr val="336699"/>
                          </a:solidFill>
                          <a:latin typeface="Calibri" panose="020F0502020204030204" pitchFamily="34" charset="0"/>
                        </a:rPr>
                        <a:t>5. Vida</a:t>
                      </a:r>
                      <a:r>
                        <a:rPr lang="es-ES" sz="1600" baseline="0" dirty="0" smtClean="0">
                          <a:solidFill>
                            <a:srgbClr val="336699"/>
                          </a:solidFill>
                          <a:latin typeface="Calibri" panose="020F0502020204030204" pitchFamily="34" charset="0"/>
                        </a:rPr>
                        <a:t> del vehículo</a:t>
                      </a:r>
                      <a:endParaRPr lang="es-ES" sz="1600" dirty="0">
                        <a:solidFill>
                          <a:srgbClr val="336699"/>
                        </a:solidFill>
                        <a:latin typeface="Calibri" panose="020F0502020204030204" pitchFamily="34" charset="0"/>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s-ES" sz="1600" dirty="0" smtClean="0">
                          <a:solidFill>
                            <a:srgbClr val="336699"/>
                          </a:solidFill>
                          <a:latin typeface="Calibri" panose="020F0502020204030204" pitchFamily="34" charset="0"/>
                        </a:rPr>
                        <a:t>No</a:t>
                      </a:r>
                      <a:r>
                        <a:rPr lang="es-ES" sz="1600" baseline="0" dirty="0" smtClean="0">
                          <a:solidFill>
                            <a:srgbClr val="336699"/>
                          </a:solidFill>
                          <a:latin typeface="Calibri" panose="020F0502020204030204" pitchFamily="34" charset="0"/>
                        </a:rPr>
                        <a:t> limitada</a:t>
                      </a:r>
                      <a:endParaRPr lang="es-ES" sz="1600" dirty="0">
                        <a:solidFill>
                          <a:srgbClr val="336699"/>
                        </a:solidFill>
                        <a:latin typeface="Calibri" panose="020F0502020204030204" pitchFamily="34" charset="0"/>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29110">
                <a:tc>
                  <a:txBody>
                    <a:bodyPr/>
                    <a:lstStyle/>
                    <a:p>
                      <a:pPr algn="ctr"/>
                      <a:r>
                        <a:rPr lang="es-ES" sz="1600" dirty="0" smtClean="0">
                          <a:solidFill>
                            <a:srgbClr val="336699"/>
                          </a:solidFill>
                          <a:latin typeface="Calibri" panose="020F0502020204030204" pitchFamily="34" charset="0"/>
                        </a:rPr>
                        <a:t>6. Empresa</a:t>
                      </a:r>
                      <a:r>
                        <a:rPr lang="es-ES" sz="1600" baseline="0" dirty="0" smtClean="0">
                          <a:solidFill>
                            <a:srgbClr val="336699"/>
                          </a:solidFill>
                          <a:latin typeface="Calibri" panose="020F0502020204030204" pitchFamily="34" charset="0"/>
                        </a:rPr>
                        <a:t> administradora</a:t>
                      </a:r>
                      <a:endParaRPr lang="es-ES" sz="1600" dirty="0">
                        <a:solidFill>
                          <a:srgbClr val="336699"/>
                        </a:solidFill>
                        <a:latin typeface="Calibri" panose="020F0502020204030204" pitchFamily="34" charset="0"/>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s-ES" sz="1600" dirty="0" smtClean="0">
                          <a:solidFill>
                            <a:srgbClr val="336699"/>
                          </a:solidFill>
                          <a:latin typeface="Calibri" panose="020F0502020204030204" pitchFamily="34" charset="0"/>
                        </a:rPr>
                        <a:t>Mexicana</a:t>
                      </a:r>
                      <a:endParaRPr lang="es-ES" sz="1600" dirty="0">
                        <a:solidFill>
                          <a:srgbClr val="336699"/>
                        </a:solidFill>
                        <a:latin typeface="Calibri" panose="020F0502020204030204" pitchFamily="34" charset="0"/>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573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dirty="0" smtClean="0">
                          <a:solidFill>
                            <a:srgbClr val="336699"/>
                          </a:solidFill>
                          <a:latin typeface="Calibri" panose="020F0502020204030204" pitchFamily="34" charset="0"/>
                        </a:rPr>
                        <a:t>7. Costos</a:t>
                      </a:r>
                    </a:p>
                    <a:p>
                      <a:pPr algn="ctr"/>
                      <a:endParaRPr lang="es-ES" sz="1600" dirty="0">
                        <a:solidFill>
                          <a:srgbClr val="336699"/>
                        </a:solidFill>
                        <a:latin typeface="Calibri" panose="020F0502020204030204" pitchFamily="34" charset="0"/>
                        <a:cs typeface="Calibri"/>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dirty="0" smtClean="0">
                          <a:solidFill>
                            <a:srgbClr val="336699"/>
                          </a:solidFill>
                          <a:latin typeface="Calibri" panose="020F0502020204030204" pitchFamily="34" charset="0"/>
                        </a:rPr>
                        <a:t>Por</a:t>
                      </a:r>
                      <a:r>
                        <a:rPr lang="es-ES" sz="1600" baseline="0" dirty="0" smtClean="0">
                          <a:solidFill>
                            <a:srgbClr val="336699"/>
                          </a:solidFill>
                          <a:latin typeface="Calibri" panose="020F0502020204030204" pitchFamily="34" charset="0"/>
                        </a:rPr>
                        <a:t> definir (accesibles)</a:t>
                      </a:r>
                      <a:endParaRPr lang="es-ES" sz="1600" dirty="0" smtClean="0">
                        <a:solidFill>
                          <a:srgbClr val="336699"/>
                        </a:solidFill>
                        <a:latin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0899" y="72008"/>
            <a:ext cx="1649573" cy="764704"/>
          </a:xfrm>
          <a:prstGeom prst="rect">
            <a:avLst/>
          </a:prstGeom>
        </p:spPr>
      </p:pic>
    </p:spTree>
    <p:extLst>
      <p:ext uri="{BB962C8B-B14F-4D97-AF65-F5344CB8AC3E}">
        <p14:creationId xmlns:p14="http://schemas.microsoft.com/office/powerpoint/2010/main" val="37571853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7058176" y="6590840"/>
            <a:ext cx="2133600" cy="365125"/>
          </a:xfrm>
        </p:spPr>
        <p:txBody>
          <a:bodyPr/>
          <a:lstStyle/>
          <a:p>
            <a:fld id="{2066355A-084C-D24E-9AD2-7E4FC41EA627}" type="slidenum">
              <a:rPr lang="en-US" b="1" smtClean="0">
                <a:solidFill>
                  <a:srgbClr val="336699"/>
                </a:solidFill>
                <a:latin typeface="Times New Roman"/>
              </a:rPr>
              <a:pPr/>
              <a:t>15</a:t>
            </a:fld>
            <a:endParaRPr lang="en-US" b="1" dirty="0">
              <a:solidFill>
                <a:srgbClr val="336699"/>
              </a:solidFill>
              <a:latin typeface="Times New Roman"/>
            </a:endParaRPr>
          </a:p>
        </p:txBody>
      </p:sp>
      <p:sp>
        <p:nvSpPr>
          <p:cNvPr id="7" name="Título 4"/>
          <p:cNvSpPr txBox="1">
            <a:spLocks/>
          </p:cNvSpPr>
          <p:nvPr/>
        </p:nvSpPr>
        <p:spPr>
          <a:xfrm>
            <a:off x="323528" y="603474"/>
            <a:ext cx="8629972" cy="449262"/>
          </a:xfrm>
          <a:prstGeom prst="rect">
            <a:avLst/>
          </a:prstGeom>
        </p:spPr>
        <p:txBody>
          <a:bodyPr vert="horz" lIns="91440" tIns="45720" rIns="91440" bIns="45720" rtlCol="0" anchor="ctr">
            <a:noAutofit/>
          </a:bodyPr>
          <a:lstStyle>
            <a:lvl1pPr algn="r" defTabSz="457200" rtl="0" eaLnBrk="1" latinLnBrk="0" hangingPunct="1">
              <a:spcBef>
                <a:spcPct val="0"/>
              </a:spcBef>
              <a:buNone/>
              <a:defRPr sz="2000" kern="1200">
                <a:solidFill>
                  <a:srgbClr val="807F83"/>
                </a:solidFill>
                <a:latin typeface="Calibri" pitchFamily="34" charset="0"/>
                <a:ea typeface="+mj-ea"/>
                <a:cs typeface="Trajan Pro"/>
              </a:defRPr>
            </a:lvl1pPr>
          </a:lstStyle>
          <a:p>
            <a:pPr algn="l"/>
            <a:r>
              <a:rPr lang="es-MX" dirty="0" smtClean="0">
                <a:solidFill>
                  <a:srgbClr val="336699"/>
                </a:solidFill>
              </a:rPr>
              <a:t>IX. Estructura General     							</a:t>
            </a:r>
            <a:endParaRPr lang="es-MX" dirty="0">
              <a:solidFill>
                <a:srgbClr val="336699"/>
              </a:solidFill>
            </a:endParaRPr>
          </a:p>
        </p:txBody>
      </p:sp>
      <p:sp>
        <p:nvSpPr>
          <p:cNvPr id="2" name="CuadroTexto 1"/>
          <p:cNvSpPr txBox="1"/>
          <p:nvPr/>
        </p:nvSpPr>
        <p:spPr>
          <a:xfrm>
            <a:off x="351610" y="1052736"/>
            <a:ext cx="2852238" cy="400110"/>
          </a:xfrm>
          <a:prstGeom prst="rect">
            <a:avLst/>
          </a:prstGeom>
        </p:spPr>
        <p:txBody>
          <a:bodyPr vert="horz" lIns="91440" tIns="45720" rIns="91440" bIns="45720" rtlCol="0" anchor="ctr">
            <a:noAutofit/>
          </a:bodyPr>
          <a:lstStyle>
            <a:defPPr>
              <a:defRPr lang="es-MX"/>
            </a:defPPr>
            <a:lvl1pPr defTabSz="457200">
              <a:spcBef>
                <a:spcPct val="0"/>
              </a:spcBef>
              <a:buNone/>
              <a:defRPr sz="2000">
                <a:solidFill>
                  <a:srgbClr val="336699"/>
                </a:solidFill>
                <a:latin typeface="Calibri" pitchFamily="34" charset="0"/>
                <a:ea typeface="+mj-ea"/>
                <a:cs typeface="Trajan Pro"/>
              </a:defRPr>
            </a:lvl1pPr>
          </a:lstStyle>
          <a:p>
            <a:r>
              <a:rPr lang="es-MX" sz="1800" b="1" dirty="0" smtClean="0"/>
              <a:t>C. Empresa Administradora</a:t>
            </a:r>
            <a:endParaRPr lang="es-MX" sz="1800" b="1" dirty="0"/>
          </a:p>
        </p:txBody>
      </p:sp>
      <p:sp>
        <p:nvSpPr>
          <p:cNvPr id="6" name="Marcador de contenido 2"/>
          <p:cNvSpPr>
            <a:spLocks noGrp="1"/>
          </p:cNvSpPr>
          <p:nvPr>
            <p:ph idx="1"/>
          </p:nvPr>
        </p:nvSpPr>
        <p:spPr>
          <a:xfrm>
            <a:off x="726141" y="1809329"/>
            <a:ext cx="7691719" cy="4571999"/>
          </a:xfrm>
        </p:spPr>
        <p:txBody>
          <a:bodyPr numCol="1">
            <a:normAutofit/>
          </a:bodyPr>
          <a:lstStyle/>
          <a:p>
            <a:pPr algn="just">
              <a:buFont typeface="Arial"/>
              <a:buChar char="•"/>
            </a:pPr>
            <a:r>
              <a:rPr lang="es-MX" sz="1700" dirty="0">
                <a:solidFill>
                  <a:srgbClr val="336699"/>
                </a:solidFill>
                <a:cs typeface="Calibri"/>
              </a:rPr>
              <a:t>Una sola empresa </a:t>
            </a:r>
            <a:r>
              <a:rPr lang="es-MX" sz="1700" dirty="0" smtClean="0">
                <a:solidFill>
                  <a:srgbClr val="336699"/>
                </a:solidFill>
                <a:cs typeface="Calibri"/>
              </a:rPr>
              <a:t>administradora especializada (GP), subsidiaria de la Administradora CMIC para los dos Fondos,  </a:t>
            </a:r>
            <a:r>
              <a:rPr lang="es-MX" sz="1700" dirty="0" smtClean="0">
                <a:solidFill>
                  <a:srgbClr val="336699"/>
                </a:solidFill>
                <a:cs typeface="Calibri"/>
              </a:rPr>
              <a:t>lo cual </a:t>
            </a:r>
            <a:r>
              <a:rPr lang="es-MX" sz="1700" dirty="0" smtClean="0">
                <a:solidFill>
                  <a:srgbClr val="336699"/>
                </a:solidFill>
                <a:cs typeface="Calibri"/>
              </a:rPr>
              <a:t>eficienta costos, </a:t>
            </a:r>
            <a:r>
              <a:rPr lang="es-MX" sz="1700" dirty="0">
                <a:solidFill>
                  <a:srgbClr val="336699"/>
                </a:solidFill>
                <a:cs typeface="Calibri"/>
              </a:rPr>
              <a:t>complementa historial y conocimientos. </a:t>
            </a:r>
            <a:endParaRPr lang="es-MX" sz="1700" dirty="0" smtClean="0">
              <a:solidFill>
                <a:srgbClr val="336699"/>
              </a:solidFill>
              <a:cs typeface="Calibri"/>
            </a:endParaRPr>
          </a:p>
          <a:p>
            <a:pPr algn="just">
              <a:buFont typeface="Arial"/>
              <a:buChar char="•"/>
            </a:pPr>
            <a:endParaRPr lang="es-MX" sz="1700" dirty="0" smtClean="0">
              <a:solidFill>
                <a:srgbClr val="336699"/>
              </a:solidFill>
              <a:cs typeface="Calibri"/>
            </a:endParaRPr>
          </a:p>
          <a:p>
            <a:pPr algn="just">
              <a:buFont typeface="Arial"/>
              <a:buChar char="•"/>
            </a:pPr>
            <a:r>
              <a:rPr lang="es-MX" sz="1700" dirty="0" smtClean="0">
                <a:solidFill>
                  <a:srgbClr val="336699"/>
                </a:solidFill>
                <a:cs typeface="Calibri"/>
              </a:rPr>
              <a:t>De preferencia con </a:t>
            </a:r>
            <a:r>
              <a:rPr lang="es-MX" sz="1700" dirty="0" smtClean="0">
                <a:solidFill>
                  <a:srgbClr val="336699"/>
                </a:solidFill>
                <a:cs typeface="Calibri"/>
              </a:rPr>
              <a:t>amplia experiencia en empresas del sector social.</a:t>
            </a:r>
          </a:p>
          <a:p>
            <a:pPr algn="just">
              <a:buFont typeface="Arial"/>
              <a:buChar char="•"/>
            </a:pPr>
            <a:endParaRPr lang="es-MX" sz="1700" dirty="0" smtClean="0">
              <a:solidFill>
                <a:srgbClr val="336699"/>
              </a:solidFill>
              <a:cs typeface="Calibri"/>
            </a:endParaRPr>
          </a:p>
          <a:p>
            <a:pPr algn="just">
              <a:buFont typeface="Arial"/>
              <a:buChar char="•"/>
            </a:pPr>
            <a:r>
              <a:rPr lang="es-MX" sz="1700" dirty="0" smtClean="0">
                <a:solidFill>
                  <a:srgbClr val="336699"/>
                </a:solidFill>
                <a:cs typeface="Calibri"/>
              </a:rPr>
              <a:t>Con el respaldo administrativo y experiencia de la CMIC, en la administración de Fondos de Capital</a:t>
            </a:r>
            <a:r>
              <a:rPr lang="es-MX" sz="1700" dirty="0" smtClean="0">
                <a:solidFill>
                  <a:srgbClr val="336699"/>
                </a:solidFill>
                <a:cs typeface="Calibri"/>
              </a:rPr>
              <a:t>.</a:t>
            </a:r>
            <a:endParaRPr lang="es-MX" sz="1700" dirty="0" smtClean="0">
              <a:solidFill>
                <a:srgbClr val="336699"/>
              </a:solidFill>
              <a:cs typeface="Calibri"/>
            </a:endParaRPr>
          </a:p>
          <a:p>
            <a:pPr algn="just">
              <a:buFont typeface="Arial"/>
              <a:buChar char="•"/>
            </a:pPr>
            <a:endParaRPr lang="es-MX" sz="1700" dirty="0" smtClean="0">
              <a:solidFill>
                <a:srgbClr val="336699"/>
              </a:solidFill>
              <a:cs typeface="Calibri"/>
            </a:endParaRPr>
          </a:p>
          <a:p>
            <a:pPr algn="just">
              <a:buFont typeface="Arial"/>
              <a:buChar char="•"/>
            </a:pPr>
            <a:r>
              <a:rPr lang="es-MX" sz="1700" dirty="0" smtClean="0">
                <a:solidFill>
                  <a:srgbClr val="336699"/>
                </a:solidFill>
                <a:cs typeface="Calibri"/>
              </a:rPr>
              <a:t>Se puede coadministrar con una empresa privada, alineando los intereses de los participantes</a:t>
            </a:r>
            <a:r>
              <a:rPr lang="es-MX" sz="1700" dirty="0">
                <a:solidFill>
                  <a:srgbClr val="336699"/>
                </a:solidFill>
                <a:cs typeface="Calibri"/>
              </a:rPr>
              <a:t> </a:t>
            </a:r>
            <a:r>
              <a:rPr lang="es-MX" sz="1700" dirty="0" smtClean="0">
                <a:solidFill>
                  <a:srgbClr val="336699"/>
                </a:solidFill>
                <a:cs typeface="Calibri"/>
              </a:rPr>
              <a:t>a los objetivos de los Fondos México Social.</a:t>
            </a:r>
            <a:endParaRPr lang="es-MX" sz="1700" dirty="0">
              <a:solidFill>
                <a:srgbClr val="336699"/>
              </a:solidFill>
              <a:cs typeface="Calibri"/>
            </a:endParaRPr>
          </a:p>
          <a:p>
            <a:pPr marL="0" indent="0">
              <a:buNone/>
            </a:pPr>
            <a:endParaRPr lang="es-MX" sz="1700" dirty="0">
              <a:solidFill>
                <a:srgbClr val="336699"/>
              </a:solidFill>
              <a:cs typeface="Baskerville"/>
            </a:endParaRPr>
          </a:p>
          <a:p>
            <a:pPr algn="just"/>
            <a:endParaRPr lang="es-MX" sz="1700" dirty="0">
              <a:solidFill>
                <a:srgbClr val="336699"/>
              </a:solidFill>
              <a:cs typeface="Baskerville"/>
            </a:endParaRPr>
          </a:p>
          <a:p>
            <a:pPr marL="0" indent="0">
              <a:buNone/>
            </a:pPr>
            <a:endParaRPr lang="es-ES" sz="1700" dirty="0">
              <a:solidFill>
                <a:srgbClr val="336699"/>
              </a:solidFill>
              <a:cs typeface="Arial"/>
            </a:endParaRP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0899" y="72008"/>
            <a:ext cx="1649573" cy="764704"/>
          </a:xfrm>
          <a:prstGeom prst="rect">
            <a:avLst/>
          </a:prstGeom>
        </p:spPr>
      </p:pic>
    </p:spTree>
    <p:extLst>
      <p:ext uri="{BB962C8B-B14F-4D97-AF65-F5344CB8AC3E}">
        <p14:creationId xmlns:p14="http://schemas.microsoft.com/office/powerpoint/2010/main" val="13944710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7058176" y="6590840"/>
            <a:ext cx="2133600" cy="365125"/>
          </a:xfrm>
        </p:spPr>
        <p:txBody>
          <a:bodyPr/>
          <a:lstStyle/>
          <a:p>
            <a:fld id="{2066355A-084C-D24E-9AD2-7E4FC41EA627}" type="slidenum">
              <a:rPr lang="en-US" b="1" smtClean="0">
                <a:solidFill>
                  <a:srgbClr val="336699"/>
                </a:solidFill>
                <a:latin typeface="Times New Roman"/>
              </a:rPr>
              <a:pPr/>
              <a:t>16</a:t>
            </a:fld>
            <a:endParaRPr lang="en-US" b="1" dirty="0">
              <a:solidFill>
                <a:srgbClr val="336699"/>
              </a:solidFill>
              <a:latin typeface="Times New Roman"/>
            </a:endParaRPr>
          </a:p>
        </p:txBody>
      </p:sp>
      <p:sp>
        <p:nvSpPr>
          <p:cNvPr id="7" name="Título 4"/>
          <p:cNvSpPr txBox="1">
            <a:spLocks/>
          </p:cNvSpPr>
          <p:nvPr/>
        </p:nvSpPr>
        <p:spPr>
          <a:xfrm>
            <a:off x="323528" y="603474"/>
            <a:ext cx="8629972" cy="449262"/>
          </a:xfrm>
          <a:prstGeom prst="rect">
            <a:avLst/>
          </a:prstGeom>
        </p:spPr>
        <p:txBody>
          <a:bodyPr vert="horz" lIns="91440" tIns="45720" rIns="91440" bIns="45720" rtlCol="0" anchor="ctr">
            <a:noAutofit/>
          </a:bodyPr>
          <a:lstStyle>
            <a:lvl1pPr algn="r" defTabSz="457200" rtl="0" eaLnBrk="1" latinLnBrk="0" hangingPunct="1">
              <a:spcBef>
                <a:spcPct val="0"/>
              </a:spcBef>
              <a:buNone/>
              <a:defRPr sz="2000" kern="1200">
                <a:solidFill>
                  <a:srgbClr val="807F83"/>
                </a:solidFill>
                <a:latin typeface="Calibri" pitchFamily="34" charset="0"/>
                <a:ea typeface="+mj-ea"/>
                <a:cs typeface="Trajan Pro"/>
              </a:defRPr>
            </a:lvl1pPr>
          </a:lstStyle>
          <a:p>
            <a:pPr algn="l"/>
            <a:r>
              <a:rPr lang="es-MX" dirty="0" smtClean="0">
                <a:solidFill>
                  <a:srgbClr val="336699"/>
                </a:solidFill>
              </a:rPr>
              <a:t>X. Conclusiones    							</a:t>
            </a:r>
            <a:endParaRPr lang="es-MX" dirty="0">
              <a:solidFill>
                <a:srgbClr val="336699"/>
              </a:solidFill>
            </a:endParaRPr>
          </a:p>
        </p:txBody>
      </p:sp>
      <p:sp>
        <p:nvSpPr>
          <p:cNvPr id="8" name="63 Rectángulo redondeado"/>
          <p:cNvSpPr/>
          <p:nvPr/>
        </p:nvSpPr>
        <p:spPr>
          <a:xfrm>
            <a:off x="35496" y="836712"/>
            <a:ext cx="8918004" cy="4824536"/>
          </a:xfrm>
          <a:prstGeom prst="roundRect">
            <a:avLst/>
          </a:prstGeom>
        </p:spPr>
        <p:txBody>
          <a:bodyPr vert="horz" lIns="91440" tIns="45720" rIns="91440" bIns="45720" numCol="1" rtlCol="0">
            <a:noAutofit/>
          </a:bodyPr>
          <a:lstStyle/>
          <a:p>
            <a:pPr marL="342900" indent="-342900" algn="just" defTabSz="457200">
              <a:spcBef>
                <a:spcPct val="20000"/>
              </a:spcBef>
              <a:buFont typeface="Arial"/>
              <a:buChar char="•"/>
            </a:pPr>
            <a:r>
              <a:rPr lang="es-MX" sz="1600" dirty="0" smtClean="0">
                <a:solidFill>
                  <a:srgbClr val="336699"/>
                </a:solidFill>
                <a:latin typeface="Calibri" pitchFamily="34" charset="0"/>
                <a:cs typeface="Calibri"/>
              </a:rPr>
              <a:t>Fomento </a:t>
            </a:r>
            <a:r>
              <a:rPr lang="es-MX" sz="1600" dirty="0">
                <a:solidFill>
                  <a:srgbClr val="336699"/>
                </a:solidFill>
                <a:latin typeface="Calibri" pitchFamily="34" charset="0"/>
                <a:cs typeface="Calibri"/>
              </a:rPr>
              <a:t>del sector y desarrollo nacional incluyente. Incrementa ingreso permanente y favorece igualdad en población objetivo</a:t>
            </a:r>
          </a:p>
          <a:p>
            <a:pPr marL="342900" indent="-342900" algn="just" defTabSz="457200">
              <a:spcBef>
                <a:spcPct val="20000"/>
              </a:spcBef>
              <a:buFont typeface="Arial"/>
              <a:buChar char="•"/>
            </a:pPr>
            <a:endParaRPr lang="es-MX" sz="1600" dirty="0">
              <a:solidFill>
                <a:srgbClr val="336699"/>
              </a:solidFill>
              <a:latin typeface="Calibri" pitchFamily="34" charset="0"/>
              <a:cs typeface="Calibri"/>
            </a:endParaRPr>
          </a:p>
          <a:p>
            <a:pPr marL="342900" indent="-342900" algn="just" defTabSz="457200">
              <a:spcBef>
                <a:spcPct val="20000"/>
              </a:spcBef>
              <a:buFont typeface="Arial"/>
              <a:buChar char="•"/>
            </a:pPr>
            <a:r>
              <a:rPr lang="es-MX" sz="1600" dirty="0">
                <a:solidFill>
                  <a:srgbClr val="336699"/>
                </a:solidFill>
                <a:latin typeface="Calibri" pitchFamily="34" charset="0"/>
                <a:cs typeface="Calibri"/>
              </a:rPr>
              <a:t>Vehículos ágiles y adecuados a la dinámica de las empresas del  sector social</a:t>
            </a:r>
          </a:p>
          <a:p>
            <a:pPr marL="342900" indent="-342900" algn="just" defTabSz="457200">
              <a:spcBef>
                <a:spcPct val="20000"/>
              </a:spcBef>
              <a:buFont typeface="Arial"/>
              <a:buChar char="•"/>
            </a:pPr>
            <a:endParaRPr lang="es-MX" sz="1600" dirty="0">
              <a:solidFill>
                <a:srgbClr val="336699"/>
              </a:solidFill>
              <a:latin typeface="Calibri" pitchFamily="34" charset="0"/>
              <a:cs typeface="Calibri"/>
            </a:endParaRPr>
          </a:p>
          <a:p>
            <a:pPr marL="342900" indent="-342900" algn="just" defTabSz="457200">
              <a:spcBef>
                <a:spcPct val="20000"/>
              </a:spcBef>
              <a:buFont typeface="Arial"/>
              <a:buChar char="•"/>
            </a:pPr>
            <a:r>
              <a:rPr lang="es-MX" sz="1600" dirty="0">
                <a:solidFill>
                  <a:srgbClr val="336699"/>
                </a:solidFill>
                <a:latin typeface="Calibri" pitchFamily="34" charset="0"/>
                <a:cs typeface="Calibri"/>
              </a:rPr>
              <a:t>Permanencia </a:t>
            </a:r>
            <a:r>
              <a:rPr lang="es-MX" sz="1600" dirty="0" smtClean="0">
                <a:solidFill>
                  <a:srgbClr val="336699"/>
                </a:solidFill>
                <a:latin typeface="Calibri" pitchFamily="34" charset="0"/>
                <a:cs typeface="Calibri"/>
              </a:rPr>
              <a:t>de</a:t>
            </a:r>
            <a:r>
              <a:rPr lang="es-MX" sz="1600" dirty="0" smtClean="0">
                <a:solidFill>
                  <a:srgbClr val="336699"/>
                </a:solidFill>
                <a:latin typeface="Calibri" pitchFamily="34" charset="0"/>
                <a:cs typeface="Calibri"/>
              </a:rPr>
              <a:t> </a:t>
            </a:r>
            <a:r>
              <a:rPr lang="es-MX" sz="1600" dirty="0">
                <a:solidFill>
                  <a:srgbClr val="336699"/>
                </a:solidFill>
                <a:latin typeface="Calibri" pitchFamily="34" charset="0"/>
                <a:cs typeface="Calibri"/>
              </a:rPr>
              <a:t>largo plazo (10 o + años)</a:t>
            </a:r>
          </a:p>
          <a:p>
            <a:pPr marL="342900" indent="-342900" algn="just" defTabSz="457200">
              <a:spcBef>
                <a:spcPct val="20000"/>
              </a:spcBef>
              <a:buFont typeface="Arial"/>
              <a:buChar char="•"/>
            </a:pPr>
            <a:endParaRPr lang="es-MX" sz="1600" dirty="0">
              <a:solidFill>
                <a:srgbClr val="336699"/>
              </a:solidFill>
              <a:latin typeface="Calibri" pitchFamily="34" charset="0"/>
              <a:cs typeface="Calibri"/>
            </a:endParaRPr>
          </a:p>
          <a:p>
            <a:pPr marL="342900" indent="-342900" algn="just" defTabSz="457200">
              <a:spcBef>
                <a:spcPct val="20000"/>
              </a:spcBef>
              <a:buFont typeface="Arial"/>
              <a:buChar char="•"/>
            </a:pPr>
            <a:r>
              <a:rPr lang="es-MX" sz="1600" dirty="0">
                <a:solidFill>
                  <a:srgbClr val="336699"/>
                </a:solidFill>
                <a:latin typeface="Calibri" pitchFamily="34" charset="0"/>
                <a:cs typeface="Calibri"/>
              </a:rPr>
              <a:t>Gestión con transparencia garantizada. </a:t>
            </a:r>
          </a:p>
          <a:p>
            <a:pPr marL="342900" indent="-342900" algn="just" defTabSz="457200">
              <a:spcBef>
                <a:spcPct val="20000"/>
              </a:spcBef>
              <a:buFont typeface="Arial"/>
              <a:buChar char="•"/>
            </a:pPr>
            <a:endParaRPr lang="es-MX" sz="1600" dirty="0">
              <a:solidFill>
                <a:srgbClr val="336699"/>
              </a:solidFill>
              <a:latin typeface="Calibri" pitchFamily="34" charset="0"/>
              <a:cs typeface="Calibri"/>
            </a:endParaRPr>
          </a:p>
          <a:p>
            <a:pPr marL="342900" indent="-342900" algn="just" defTabSz="457200">
              <a:spcBef>
                <a:spcPct val="20000"/>
              </a:spcBef>
              <a:buFont typeface="Arial"/>
              <a:buChar char="•"/>
            </a:pPr>
            <a:r>
              <a:rPr lang="es-ES" sz="1600" dirty="0">
                <a:solidFill>
                  <a:srgbClr val="336699"/>
                </a:solidFill>
                <a:latin typeface="Calibri" pitchFamily="34" charset="0"/>
                <a:cs typeface="Calibri"/>
              </a:rPr>
              <a:t>Proporcionan un seguimiento que aporta valor agregado a las empresas</a:t>
            </a:r>
          </a:p>
          <a:p>
            <a:pPr marL="342900" indent="-342900" algn="just" defTabSz="457200">
              <a:spcBef>
                <a:spcPct val="20000"/>
              </a:spcBef>
              <a:buFont typeface="Arial"/>
              <a:buChar char="•"/>
            </a:pPr>
            <a:endParaRPr lang="es-MX" sz="1600" dirty="0">
              <a:solidFill>
                <a:srgbClr val="336699"/>
              </a:solidFill>
              <a:latin typeface="Calibri" pitchFamily="34" charset="0"/>
              <a:cs typeface="Calibri"/>
            </a:endParaRPr>
          </a:p>
          <a:p>
            <a:pPr marL="342900" indent="-342900" algn="just" defTabSz="457200">
              <a:spcBef>
                <a:spcPct val="20000"/>
              </a:spcBef>
              <a:buFont typeface="Arial"/>
              <a:buChar char="•"/>
            </a:pPr>
            <a:r>
              <a:rPr lang="es-MX" sz="1600" dirty="0">
                <a:solidFill>
                  <a:srgbClr val="336699"/>
                </a:solidFill>
                <a:latin typeface="Calibri" pitchFamily="34" charset="0"/>
                <a:cs typeface="Calibri"/>
              </a:rPr>
              <a:t>Base social amplia, económicamente productiva y autónoma</a:t>
            </a:r>
          </a:p>
          <a:p>
            <a:pPr marL="342900" indent="-342900" algn="just" defTabSz="457200">
              <a:spcBef>
                <a:spcPct val="20000"/>
              </a:spcBef>
              <a:buFont typeface="Arial"/>
              <a:buChar char="•"/>
            </a:pPr>
            <a:endParaRPr lang="es-MX" sz="1600" dirty="0">
              <a:solidFill>
                <a:srgbClr val="336699"/>
              </a:solidFill>
              <a:latin typeface="Calibri" pitchFamily="34" charset="0"/>
              <a:cs typeface="Calibri"/>
            </a:endParaRPr>
          </a:p>
          <a:p>
            <a:pPr marL="342900" indent="-342900" algn="just" defTabSz="457200">
              <a:spcBef>
                <a:spcPct val="20000"/>
              </a:spcBef>
              <a:buFont typeface="Arial"/>
              <a:buChar char="•"/>
            </a:pPr>
            <a:r>
              <a:rPr lang="es-MX" sz="1600" dirty="0">
                <a:solidFill>
                  <a:srgbClr val="336699"/>
                </a:solidFill>
                <a:latin typeface="Calibri" pitchFamily="34" charset="0"/>
                <a:cs typeface="Calibri"/>
              </a:rPr>
              <a:t>Genera negocios </a:t>
            </a:r>
            <a:r>
              <a:rPr lang="es-MX" sz="1600" dirty="0" smtClean="0">
                <a:solidFill>
                  <a:srgbClr val="336699"/>
                </a:solidFill>
                <a:latin typeface="Calibri" pitchFamily="34" charset="0"/>
                <a:cs typeface="Calibri"/>
              </a:rPr>
              <a:t>rentables</a:t>
            </a:r>
            <a:r>
              <a:rPr lang="es-MX" sz="1600" dirty="0">
                <a:solidFill>
                  <a:srgbClr val="336699"/>
                </a:solidFill>
                <a:latin typeface="Calibri" pitchFamily="34" charset="0"/>
                <a:cs typeface="Calibri"/>
              </a:rPr>
              <a:t>.</a:t>
            </a:r>
            <a:endParaRPr lang="es-MX" sz="1600" dirty="0">
              <a:solidFill>
                <a:srgbClr val="336699"/>
              </a:solidFill>
              <a:latin typeface="Calibri" pitchFamily="34" charset="0"/>
              <a:cs typeface="Calibri"/>
            </a:endParaRPr>
          </a:p>
          <a:p>
            <a:pPr marL="342900" indent="-342900" algn="just" defTabSz="457200">
              <a:spcBef>
                <a:spcPct val="20000"/>
              </a:spcBef>
              <a:buFont typeface="Arial"/>
              <a:buChar char="•"/>
            </a:pPr>
            <a:endParaRPr lang="es-MX" sz="1600" dirty="0">
              <a:solidFill>
                <a:srgbClr val="336699"/>
              </a:solidFill>
              <a:latin typeface="Calibri" pitchFamily="34" charset="0"/>
              <a:cs typeface="Calibri"/>
            </a:endParaRPr>
          </a:p>
          <a:p>
            <a:pPr marL="342900" indent="-342900" algn="just" defTabSz="457200">
              <a:spcBef>
                <a:spcPct val="20000"/>
              </a:spcBef>
              <a:buFont typeface="Arial"/>
              <a:buChar char="•"/>
            </a:pPr>
            <a:r>
              <a:rPr lang="es-MX" sz="1600" dirty="0">
                <a:solidFill>
                  <a:srgbClr val="336699"/>
                </a:solidFill>
                <a:latin typeface="Calibri" pitchFamily="34" charset="0"/>
                <a:cs typeface="Calibri"/>
              </a:rPr>
              <a:t>Receptor de capitales </a:t>
            </a:r>
            <a:r>
              <a:rPr lang="es-MX" sz="1600" dirty="0" smtClean="0">
                <a:solidFill>
                  <a:srgbClr val="336699"/>
                </a:solidFill>
                <a:latin typeface="Calibri" pitchFamily="34" charset="0"/>
                <a:cs typeface="Calibri"/>
              </a:rPr>
              <a:t>múltiples y crecimiento </a:t>
            </a:r>
            <a:r>
              <a:rPr lang="es-MX" sz="1600" dirty="0">
                <a:solidFill>
                  <a:srgbClr val="336699"/>
                </a:solidFill>
                <a:latin typeface="Calibri" pitchFamily="34" charset="0"/>
                <a:cs typeface="Calibri"/>
              </a:rPr>
              <a:t>del capital a montos </a:t>
            </a:r>
            <a:r>
              <a:rPr lang="es-MX" sz="1600" dirty="0" smtClean="0">
                <a:solidFill>
                  <a:srgbClr val="336699"/>
                </a:solidFill>
                <a:latin typeface="Calibri" pitchFamily="34" charset="0"/>
                <a:cs typeface="Calibri"/>
              </a:rPr>
              <a:t>significativos </a:t>
            </a:r>
            <a:r>
              <a:rPr lang="es-MX" sz="1600" dirty="0" smtClean="0">
                <a:solidFill>
                  <a:srgbClr val="336699"/>
                </a:solidFill>
                <a:latin typeface="Calibri" pitchFamily="34" charset="0"/>
                <a:cs typeface="Calibri"/>
              </a:rPr>
              <a:t>. Inician con 500 a 1000 Millones de pesos.</a:t>
            </a:r>
            <a:endParaRPr lang="es-MX" sz="1600" dirty="0">
              <a:solidFill>
                <a:srgbClr val="336699"/>
              </a:solidFill>
              <a:latin typeface="Calibri" pitchFamily="34" charset="0"/>
              <a:cs typeface="Calibri"/>
            </a:endParaRPr>
          </a:p>
          <a:p>
            <a:pPr marL="342900" indent="-342900" algn="just" defTabSz="457200">
              <a:spcBef>
                <a:spcPct val="20000"/>
              </a:spcBef>
              <a:buFont typeface="Arial"/>
              <a:buChar char="•"/>
            </a:pPr>
            <a:r>
              <a:rPr lang="es-MX" sz="1600" dirty="0">
                <a:solidFill>
                  <a:srgbClr val="336699"/>
                </a:solidFill>
                <a:latin typeface="Calibri" pitchFamily="34" charset="0"/>
                <a:cs typeface="Calibri"/>
              </a:rPr>
              <a:t>Potencializa (multiplica)  el uso de recursos financieros. </a:t>
            </a:r>
            <a:r>
              <a:rPr lang="es-ES" sz="1600" dirty="0">
                <a:solidFill>
                  <a:srgbClr val="336699"/>
                </a:solidFill>
                <a:latin typeface="Calibri" pitchFamily="34" charset="0"/>
                <a:cs typeface="Calibri"/>
              </a:rPr>
              <a:t>Facilita el levantamiento de capitales nacionales o internacionales. </a:t>
            </a:r>
          </a:p>
          <a:p>
            <a:pPr marL="342900" indent="-342900" algn="just" defTabSz="457200">
              <a:spcBef>
                <a:spcPct val="20000"/>
              </a:spcBef>
              <a:buFont typeface="Arial"/>
              <a:buChar char="•"/>
            </a:pPr>
            <a:endParaRPr lang="es-MX" sz="1600" dirty="0">
              <a:solidFill>
                <a:srgbClr val="336699"/>
              </a:solidFill>
              <a:latin typeface="Calibri" pitchFamily="34" charset="0"/>
              <a:cs typeface="Calibri"/>
            </a:endParaRPr>
          </a:p>
          <a:p>
            <a:pPr marL="342900" indent="-342900" algn="just" defTabSz="457200">
              <a:spcBef>
                <a:spcPct val="20000"/>
              </a:spcBef>
              <a:buFont typeface="Arial"/>
              <a:buChar char="•"/>
            </a:pPr>
            <a:endParaRPr lang="es-MX" sz="1600" dirty="0">
              <a:solidFill>
                <a:srgbClr val="336699"/>
              </a:solidFill>
              <a:latin typeface="Calibri" pitchFamily="34" charset="0"/>
              <a:cs typeface="Calibri"/>
            </a:endParaRPr>
          </a:p>
          <a:p>
            <a:pPr marL="342900" indent="-342900" algn="just" defTabSz="457200">
              <a:spcBef>
                <a:spcPct val="20000"/>
              </a:spcBef>
              <a:buFont typeface="Arial"/>
              <a:buChar char="•"/>
            </a:pPr>
            <a:endParaRPr lang="es-MX" sz="1600" dirty="0">
              <a:solidFill>
                <a:srgbClr val="336699"/>
              </a:solidFill>
              <a:latin typeface="Calibri" pitchFamily="34" charset="0"/>
              <a:cs typeface="Calibri"/>
            </a:endParaRPr>
          </a:p>
          <a:p>
            <a:pPr marL="342900" indent="-342900" algn="just" defTabSz="457200">
              <a:spcBef>
                <a:spcPct val="20000"/>
              </a:spcBef>
              <a:buFont typeface="Arial"/>
              <a:buChar char="•"/>
            </a:pPr>
            <a:endParaRPr lang="es-MX" sz="1600" dirty="0">
              <a:solidFill>
                <a:srgbClr val="336699"/>
              </a:solidFill>
              <a:latin typeface="Calibri" pitchFamily="34" charset="0"/>
              <a:cs typeface="Calibri"/>
            </a:endParaRPr>
          </a:p>
          <a:p>
            <a:pPr marL="342900" indent="-342900" algn="just" defTabSz="457200">
              <a:spcBef>
                <a:spcPct val="20000"/>
              </a:spcBef>
              <a:buFont typeface="Arial"/>
              <a:buChar char="•"/>
            </a:pPr>
            <a:endParaRPr lang="es-MX" sz="1600" dirty="0">
              <a:solidFill>
                <a:srgbClr val="336699"/>
              </a:solidFill>
              <a:latin typeface="Calibri" pitchFamily="34" charset="0"/>
              <a:cs typeface="Calibri"/>
            </a:endParaRPr>
          </a:p>
          <a:p>
            <a:pPr marL="342900" indent="-342900" algn="just" defTabSz="457200">
              <a:spcBef>
                <a:spcPct val="20000"/>
              </a:spcBef>
              <a:buFont typeface="Arial"/>
              <a:buChar char="•"/>
            </a:pPr>
            <a:endParaRPr lang="es-MX" sz="1600" dirty="0">
              <a:solidFill>
                <a:srgbClr val="336699"/>
              </a:solidFill>
              <a:latin typeface="Calibri" pitchFamily="34" charset="0"/>
              <a:cs typeface="Calibri"/>
            </a:endParaRPr>
          </a:p>
          <a:p>
            <a:pPr marL="342900" indent="-342900" algn="just" defTabSz="457200">
              <a:spcBef>
                <a:spcPct val="20000"/>
              </a:spcBef>
              <a:buFont typeface="Arial"/>
              <a:buChar char="•"/>
            </a:pPr>
            <a:endParaRPr lang="es-MX" sz="1600" dirty="0">
              <a:solidFill>
                <a:srgbClr val="336699"/>
              </a:solidFill>
              <a:latin typeface="Calibri" pitchFamily="34" charset="0"/>
              <a:cs typeface="Calibri"/>
            </a:endParaRPr>
          </a:p>
          <a:p>
            <a:pPr marL="342900" indent="-342900" algn="just" defTabSz="457200">
              <a:spcBef>
                <a:spcPct val="20000"/>
              </a:spcBef>
              <a:buFont typeface="Arial"/>
              <a:buChar char="•"/>
            </a:pPr>
            <a:r>
              <a:rPr lang="es-MX" sz="1600" dirty="0">
                <a:solidFill>
                  <a:srgbClr val="336699"/>
                </a:solidFill>
                <a:latin typeface="Calibri" pitchFamily="34" charset="0"/>
                <a:cs typeface="Calibri"/>
              </a:rPr>
              <a:t> </a:t>
            </a: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0899" y="72008"/>
            <a:ext cx="1649573" cy="764704"/>
          </a:xfrm>
          <a:prstGeom prst="rect">
            <a:avLst/>
          </a:prstGeom>
        </p:spPr>
      </p:pic>
    </p:spTree>
    <p:extLst>
      <p:ext uri="{BB962C8B-B14F-4D97-AF65-F5344CB8AC3E}">
        <p14:creationId xmlns:p14="http://schemas.microsoft.com/office/powerpoint/2010/main" val="585639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7058176" y="6590840"/>
            <a:ext cx="2133600" cy="365125"/>
          </a:xfrm>
        </p:spPr>
        <p:txBody>
          <a:bodyPr/>
          <a:lstStyle/>
          <a:p>
            <a:fld id="{2066355A-084C-D24E-9AD2-7E4FC41EA627}" type="slidenum">
              <a:rPr lang="en-US" b="1" smtClean="0">
                <a:solidFill>
                  <a:prstClr val="black"/>
                </a:solidFill>
                <a:latin typeface="Times New Roman"/>
              </a:rPr>
              <a:pPr/>
              <a:t>2</a:t>
            </a:fld>
            <a:endParaRPr lang="en-US" b="1" dirty="0">
              <a:solidFill>
                <a:prstClr val="black"/>
              </a:solidFill>
              <a:latin typeface="Times New Roman"/>
            </a:endParaRPr>
          </a:p>
        </p:txBody>
      </p:sp>
      <p:sp>
        <p:nvSpPr>
          <p:cNvPr id="5" name="Título 4"/>
          <p:cNvSpPr>
            <a:spLocks noGrp="1"/>
          </p:cNvSpPr>
          <p:nvPr>
            <p:ph type="title"/>
          </p:nvPr>
        </p:nvSpPr>
        <p:spPr>
          <a:xfrm>
            <a:off x="323528" y="249238"/>
            <a:ext cx="8629972" cy="1143000"/>
          </a:xfrm>
        </p:spPr>
        <p:txBody>
          <a:bodyPr/>
          <a:lstStyle/>
          <a:p>
            <a:pPr algn="l"/>
            <a:r>
              <a:rPr lang="es-MX" dirty="0" smtClean="0">
                <a:solidFill>
                  <a:srgbClr val="336699"/>
                </a:solidFill>
              </a:rPr>
              <a:t>Contenido		</a:t>
            </a:r>
            <a:endParaRPr lang="es-MX" dirty="0">
              <a:solidFill>
                <a:srgbClr val="336699"/>
              </a:solidFill>
            </a:endParaRPr>
          </a:p>
        </p:txBody>
      </p:sp>
      <p:sp>
        <p:nvSpPr>
          <p:cNvPr id="8" name="2 Marcador de contenido"/>
          <p:cNvSpPr>
            <a:spLocks noGrp="1"/>
          </p:cNvSpPr>
          <p:nvPr>
            <p:ph idx="1"/>
          </p:nvPr>
        </p:nvSpPr>
        <p:spPr>
          <a:xfrm>
            <a:off x="320213" y="2159930"/>
            <a:ext cx="8530167" cy="3933366"/>
          </a:xfrm>
        </p:spPr>
        <p:txBody>
          <a:bodyPr vert="horz" lIns="91440" tIns="45720" rIns="91440" bIns="45720" rtlCol="0" anchor="ctr">
            <a:noAutofit/>
          </a:bodyPr>
          <a:lstStyle/>
          <a:p>
            <a:pPr marL="514350" indent="-514350" algn="just">
              <a:lnSpc>
                <a:spcPct val="150000"/>
              </a:lnSpc>
              <a:spcBef>
                <a:spcPct val="0"/>
              </a:spcBef>
              <a:buAutoNum type="romanUcPeriod"/>
            </a:pPr>
            <a:r>
              <a:rPr lang="es-MX" sz="1800" dirty="0" smtClean="0">
                <a:solidFill>
                  <a:srgbClr val="336699"/>
                </a:solidFill>
                <a:ea typeface="+mj-ea"/>
                <a:cs typeface="Trajan Pro"/>
              </a:rPr>
              <a:t>Fondo México Social: Objetivos Generales</a:t>
            </a:r>
          </a:p>
          <a:p>
            <a:pPr marL="514350" indent="-514350" algn="just">
              <a:lnSpc>
                <a:spcPct val="150000"/>
              </a:lnSpc>
              <a:spcBef>
                <a:spcPct val="0"/>
              </a:spcBef>
              <a:buAutoNum type="romanUcPeriod"/>
            </a:pPr>
            <a:r>
              <a:rPr lang="es-MX" sz="1800" dirty="0" smtClean="0">
                <a:solidFill>
                  <a:srgbClr val="336699"/>
                </a:solidFill>
                <a:ea typeface="+mj-ea"/>
                <a:cs typeface="Trajan Pro"/>
              </a:rPr>
              <a:t>Fondo México Social: Ventajas</a:t>
            </a:r>
          </a:p>
          <a:p>
            <a:pPr marL="514350" indent="-514350" algn="just">
              <a:lnSpc>
                <a:spcPct val="150000"/>
              </a:lnSpc>
              <a:spcBef>
                <a:spcPct val="0"/>
              </a:spcBef>
              <a:buAutoNum type="romanUcPeriod"/>
            </a:pPr>
            <a:r>
              <a:rPr lang="es-MX" sz="1800" dirty="0" smtClean="0">
                <a:solidFill>
                  <a:srgbClr val="336699"/>
                </a:solidFill>
                <a:ea typeface="+mj-ea"/>
                <a:cs typeface="Trajan Pro"/>
              </a:rPr>
              <a:t>Las Empresas del Sector Social: Características Generales</a:t>
            </a:r>
          </a:p>
          <a:p>
            <a:pPr marL="514350" indent="-514350" algn="just">
              <a:lnSpc>
                <a:spcPct val="150000"/>
              </a:lnSpc>
              <a:spcBef>
                <a:spcPct val="0"/>
              </a:spcBef>
              <a:buAutoNum type="romanUcPeriod"/>
            </a:pPr>
            <a:r>
              <a:rPr lang="es-MX" sz="1800" dirty="0" smtClean="0">
                <a:solidFill>
                  <a:srgbClr val="336699"/>
                </a:solidFill>
                <a:ea typeface="+mj-ea"/>
                <a:cs typeface="Trajan Pro"/>
              </a:rPr>
              <a:t>Las Empresas del Sector Social: Características Especificas</a:t>
            </a:r>
          </a:p>
          <a:p>
            <a:pPr marL="514350" indent="-514350" algn="just">
              <a:lnSpc>
                <a:spcPct val="150000"/>
              </a:lnSpc>
              <a:spcBef>
                <a:spcPct val="0"/>
              </a:spcBef>
              <a:buAutoNum type="romanUcPeriod"/>
            </a:pPr>
            <a:r>
              <a:rPr lang="es-MX" sz="1800" dirty="0" smtClean="0">
                <a:solidFill>
                  <a:srgbClr val="336699"/>
                </a:solidFill>
                <a:ea typeface="+mj-ea"/>
                <a:cs typeface="Trajan Pro"/>
              </a:rPr>
              <a:t>Población Objetivo</a:t>
            </a:r>
          </a:p>
          <a:p>
            <a:pPr marL="514350" indent="-514350" algn="just">
              <a:lnSpc>
                <a:spcPct val="150000"/>
              </a:lnSpc>
              <a:spcBef>
                <a:spcPct val="0"/>
              </a:spcBef>
              <a:buAutoNum type="romanUcPeriod"/>
            </a:pPr>
            <a:r>
              <a:rPr lang="es-MX" sz="1800" dirty="0" smtClean="0">
                <a:solidFill>
                  <a:srgbClr val="336699"/>
                </a:solidFill>
                <a:ea typeface="+mj-ea"/>
                <a:cs typeface="Trajan Pro"/>
              </a:rPr>
              <a:t>Sistema de Fondos</a:t>
            </a:r>
          </a:p>
          <a:p>
            <a:pPr marL="514350" indent="-514350" algn="just">
              <a:lnSpc>
                <a:spcPct val="150000"/>
              </a:lnSpc>
              <a:spcBef>
                <a:spcPct val="0"/>
              </a:spcBef>
              <a:buAutoNum type="romanUcPeriod"/>
            </a:pPr>
            <a:r>
              <a:rPr lang="es-MX" sz="1800" dirty="0" smtClean="0">
                <a:solidFill>
                  <a:srgbClr val="336699"/>
                </a:solidFill>
                <a:ea typeface="+mj-ea"/>
                <a:cs typeface="Trajan Pro"/>
              </a:rPr>
              <a:t>Fondo de Fondos: Experiencia Actual</a:t>
            </a:r>
          </a:p>
          <a:p>
            <a:pPr marL="514350" indent="-514350" algn="just">
              <a:lnSpc>
                <a:spcPct val="150000"/>
              </a:lnSpc>
              <a:spcBef>
                <a:spcPct val="0"/>
              </a:spcBef>
              <a:buAutoNum type="romanUcPeriod"/>
            </a:pPr>
            <a:r>
              <a:rPr lang="es-MX" sz="1800" dirty="0" smtClean="0">
                <a:solidFill>
                  <a:srgbClr val="336699"/>
                </a:solidFill>
                <a:ea typeface="+mj-ea"/>
                <a:cs typeface="Trajan Pro"/>
              </a:rPr>
              <a:t>Lineamientos y Rendimientos</a:t>
            </a:r>
          </a:p>
          <a:p>
            <a:pPr marL="514350" indent="-514350" algn="just">
              <a:lnSpc>
                <a:spcPct val="150000"/>
              </a:lnSpc>
              <a:spcBef>
                <a:spcPct val="0"/>
              </a:spcBef>
              <a:buAutoNum type="romanUcPeriod"/>
            </a:pPr>
            <a:r>
              <a:rPr lang="es-MX" sz="1800" dirty="0" smtClean="0">
                <a:solidFill>
                  <a:srgbClr val="336699"/>
                </a:solidFill>
                <a:ea typeface="+mj-ea"/>
                <a:cs typeface="Trajan Pro"/>
              </a:rPr>
              <a:t>Estructura General</a:t>
            </a:r>
          </a:p>
          <a:p>
            <a:pPr marL="914400" lvl="1" indent="-514350" algn="just">
              <a:lnSpc>
                <a:spcPct val="150000"/>
              </a:lnSpc>
              <a:spcBef>
                <a:spcPct val="0"/>
              </a:spcBef>
              <a:buFont typeface="+mj-lt"/>
              <a:buAutoNum type="alphaUcPeriod"/>
            </a:pPr>
            <a:r>
              <a:rPr lang="es-MX" sz="1800" dirty="0" smtClean="0">
                <a:solidFill>
                  <a:srgbClr val="336699"/>
                </a:solidFill>
                <a:ea typeface="+mj-ea"/>
                <a:cs typeface="Trajan Pro"/>
              </a:rPr>
              <a:t>Bolsas o Fondos</a:t>
            </a:r>
          </a:p>
          <a:p>
            <a:pPr marL="914400" lvl="1" indent="-514350" algn="just">
              <a:lnSpc>
                <a:spcPct val="150000"/>
              </a:lnSpc>
              <a:spcBef>
                <a:spcPct val="0"/>
              </a:spcBef>
              <a:buFont typeface="+mj-lt"/>
              <a:buAutoNum type="alphaUcPeriod"/>
            </a:pPr>
            <a:r>
              <a:rPr lang="es-MX" sz="1800" dirty="0" smtClean="0">
                <a:solidFill>
                  <a:srgbClr val="336699"/>
                </a:solidFill>
                <a:ea typeface="+mj-ea"/>
                <a:cs typeface="Trajan Pro"/>
              </a:rPr>
              <a:t>Vehículos de Inversión</a:t>
            </a:r>
          </a:p>
          <a:p>
            <a:pPr marL="914400" lvl="1" indent="-514350" algn="just">
              <a:lnSpc>
                <a:spcPct val="150000"/>
              </a:lnSpc>
              <a:spcBef>
                <a:spcPct val="0"/>
              </a:spcBef>
              <a:buFont typeface="+mj-lt"/>
              <a:buAutoNum type="alphaUcPeriod"/>
            </a:pPr>
            <a:r>
              <a:rPr lang="es-MX" sz="1800" dirty="0" smtClean="0">
                <a:solidFill>
                  <a:srgbClr val="336699"/>
                </a:solidFill>
                <a:ea typeface="+mj-ea"/>
                <a:cs typeface="Trajan Pro"/>
              </a:rPr>
              <a:t>Empresa Administradora</a:t>
            </a:r>
          </a:p>
          <a:p>
            <a:pPr marL="514350" indent="-514350" algn="just">
              <a:lnSpc>
                <a:spcPct val="150000"/>
              </a:lnSpc>
              <a:spcBef>
                <a:spcPct val="0"/>
              </a:spcBef>
              <a:buAutoNum type="romanUcPeriod"/>
            </a:pPr>
            <a:r>
              <a:rPr lang="es-MX" sz="1800" dirty="0" smtClean="0">
                <a:solidFill>
                  <a:srgbClr val="336699"/>
                </a:solidFill>
                <a:ea typeface="+mj-ea"/>
                <a:cs typeface="Trajan Pro"/>
              </a:rPr>
              <a:t>Conclusiones</a:t>
            </a:r>
          </a:p>
          <a:p>
            <a:pPr marL="514350" indent="-514350" algn="just">
              <a:lnSpc>
                <a:spcPct val="150000"/>
              </a:lnSpc>
              <a:spcBef>
                <a:spcPct val="0"/>
              </a:spcBef>
              <a:buAutoNum type="romanUcPeriod"/>
            </a:pPr>
            <a:endParaRPr lang="es-MX" sz="1800" dirty="0" smtClean="0">
              <a:solidFill>
                <a:srgbClr val="336699"/>
              </a:solidFill>
              <a:ea typeface="+mj-ea"/>
              <a:cs typeface="Trajan Pro"/>
            </a:endParaRPr>
          </a:p>
          <a:p>
            <a:pPr marL="514350" indent="-514350" algn="just">
              <a:lnSpc>
                <a:spcPct val="150000"/>
              </a:lnSpc>
              <a:spcBef>
                <a:spcPct val="0"/>
              </a:spcBef>
              <a:buAutoNum type="romanUcPeriod"/>
            </a:pPr>
            <a:endParaRPr lang="es-MX" sz="1800" dirty="0" smtClean="0">
              <a:solidFill>
                <a:srgbClr val="336699"/>
              </a:solidFill>
              <a:ea typeface="+mj-ea"/>
              <a:cs typeface="Trajan Pro"/>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0899" y="72008"/>
            <a:ext cx="1649573" cy="764704"/>
          </a:xfrm>
          <a:prstGeom prst="rect">
            <a:avLst/>
          </a:prstGeom>
        </p:spPr>
      </p:pic>
    </p:spTree>
    <p:extLst>
      <p:ext uri="{BB962C8B-B14F-4D97-AF65-F5344CB8AC3E}">
        <p14:creationId xmlns:p14="http://schemas.microsoft.com/office/powerpoint/2010/main" val="4217812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7058176" y="6590840"/>
            <a:ext cx="2133600" cy="365125"/>
          </a:xfrm>
        </p:spPr>
        <p:txBody>
          <a:bodyPr/>
          <a:lstStyle/>
          <a:p>
            <a:fld id="{2066355A-084C-D24E-9AD2-7E4FC41EA627}" type="slidenum">
              <a:rPr lang="en-US" b="1" smtClean="0">
                <a:solidFill>
                  <a:prstClr val="black"/>
                </a:solidFill>
                <a:latin typeface="Times New Roman"/>
              </a:rPr>
              <a:pPr/>
              <a:t>3</a:t>
            </a:fld>
            <a:endParaRPr lang="en-US" b="1" dirty="0">
              <a:solidFill>
                <a:prstClr val="black"/>
              </a:solidFill>
              <a:latin typeface="Times New Roman"/>
            </a:endParaRPr>
          </a:p>
        </p:txBody>
      </p:sp>
      <p:sp>
        <p:nvSpPr>
          <p:cNvPr id="5" name="Título 4"/>
          <p:cNvSpPr>
            <a:spLocks noGrp="1"/>
          </p:cNvSpPr>
          <p:nvPr>
            <p:ph type="title"/>
          </p:nvPr>
        </p:nvSpPr>
        <p:spPr>
          <a:xfrm>
            <a:off x="323528" y="249238"/>
            <a:ext cx="8629972" cy="1143000"/>
          </a:xfrm>
        </p:spPr>
        <p:txBody>
          <a:bodyPr/>
          <a:lstStyle/>
          <a:p>
            <a:pPr algn="l"/>
            <a:r>
              <a:rPr lang="es-MX" dirty="0" smtClean="0">
                <a:solidFill>
                  <a:srgbClr val="336699"/>
                </a:solidFill>
              </a:rPr>
              <a:t>I. Fondo México Social: Objetivos Generales		</a:t>
            </a:r>
            <a:endParaRPr lang="es-MX" dirty="0">
              <a:solidFill>
                <a:srgbClr val="336699"/>
              </a:solidFill>
            </a:endParaRPr>
          </a:p>
        </p:txBody>
      </p:sp>
      <p:sp>
        <p:nvSpPr>
          <p:cNvPr id="8" name="2 Marcador de contenido"/>
          <p:cNvSpPr>
            <a:spLocks noGrp="1"/>
          </p:cNvSpPr>
          <p:nvPr>
            <p:ph idx="1"/>
          </p:nvPr>
        </p:nvSpPr>
        <p:spPr>
          <a:xfrm>
            <a:off x="320213" y="1151818"/>
            <a:ext cx="8530167" cy="3933366"/>
          </a:xfrm>
        </p:spPr>
        <p:txBody>
          <a:bodyPr vert="horz" lIns="91440" tIns="45720" rIns="91440" bIns="45720" rtlCol="0" anchor="ctr">
            <a:noAutofit/>
          </a:bodyPr>
          <a:lstStyle/>
          <a:p>
            <a:pPr algn="just">
              <a:spcBef>
                <a:spcPct val="0"/>
              </a:spcBef>
              <a:buNone/>
            </a:pPr>
            <a:r>
              <a:rPr lang="es-MX" sz="2000" b="1" dirty="0" smtClean="0">
                <a:solidFill>
                  <a:srgbClr val="336699"/>
                </a:solidFill>
                <a:ea typeface="+mj-ea"/>
                <a:cs typeface="Trajan Pro"/>
              </a:rPr>
              <a:t>Objetivo </a:t>
            </a:r>
            <a:r>
              <a:rPr lang="es-MX" sz="2000" b="1" dirty="0">
                <a:solidFill>
                  <a:srgbClr val="336699"/>
                </a:solidFill>
                <a:ea typeface="+mj-ea"/>
                <a:cs typeface="Trajan Pro"/>
              </a:rPr>
              <a:t>del </a:t>
            </a:r>
            <a:r>
              <a:rPr lang="es-MX" sz="2000" b="1" dirty="0" smtClean="0">
                <a:solidFill>
                  <a:srgbClr val="336699"/>
                </a:solidFill>
                <a:ea typeface="+mj-ea"/>
                <a:cs typeface="Trajan Pro"/>
              </a:rPr>
              <a:t>Fondo de </a:t>
            </a:r>
            <a:r>
              <a:rPr lang="es-MX" sz="2000" b="1" dirty="0">
                <a:solidFill>
                  <a:srgbClr val="336699"/>
                </a:solidFill>
                <a:ea typeface="+mj-ea"/>
                <a:cs typeface="Trajan Pro"/>
              </a:rPr>
              <a:t>Capital “México social</a:t>
            </a:r>
            <a:r>
              <a:rPr lang="es-MX" sz="2000" b="1" dirty="0" smtClean="0">
                <a:solidFill>
                  <a:srgbClr val="336699"/>
                </a:solidFill>
                <a:ea typeface="+mj-ea"/>
                <a:cs typeface="Trajan Pro"/>
              </a:rPr>
              <a:t>”</a:t>
            </a:r>
          </a:p>
          <a:p>
            <a:pPr algn="just">
              <a:spcBef>
                <a:spcPct val="0"/>
              </a:spcBef>
              <a:buNone/>
            </a:pPr>
            <a:endParaRPr lang="es-MX" sz="2000" b="1" dirty="0">
              <a:solidFill>
                <a:srgbClr val="336699"/>
              </a:solidFill>
              <a:ea typeface="+mj-ea"/>
              <a:cs typeface="Trajan Pro"/>
            </a:endParaRPr>
          </a:p>
          <a:p>
            <a:pPr algn="just">
              <a:spcBef>
                <a:spcPct val="0"/>
              </a:spcBef>
              <a:buNone/>
            </a:pPr>
            <a:endParaRPr lang="es-ES_tradnl" sz="1800" dirty="0">
              <a:solidFill>
                <a:srgbClr val="336699"/>
              </a:solidFill>
              <a:ea typeface="+mj-ea"/>
              <a:cs typeface="Trajan Pro"/>
            </a:endParaRPr>
          </a:p>
          <a:p>
            <a:pPr algn="just">
              <a:spcBef>
                <a:spcPct val="0"/>
              </a:spcBef>
              <a:buNone/>
            </a:pPr>
            <a:r>
              <a:rPr lang="es-ES_tradnl" sz="1800" dirty="0" smtClean="0">
                <a:solidFill>
                  <a:srgbClr val="336699"/>
                </a:solidFill>
                <a:ea typeface="+mj-ea"/>
                <a:cs typeface="Trajan Pro"/>
              </a:rPr>
              <a:t>	Si </a:t>
            </a:r>
            <a:r>
              <a:rPr lang="es-ES_tradnl" sz="1800" dirty="0">
                <a:solidFill>
                  <a:srgbClr val="336699"/>
                </a:solidFill>
                <a:ea typeface="+mj-ea"/>
                <a:cs typeface="Trajan Pro"/>
              </a:rPr>
              <a:t>bien siempre habrá la necesidad de una red mínima social para alimento y salud la </a:t>
            </a:r>
            <a:r>
              <a:rPr lang="es-ES_tradnl" sz="1800" dirty="0" smtClean="0">
                <a:solidFill>
                  <a:srgbClr val="336699"/>
                </a:solidFill>
                <a:ea typeface="+mj-ea"/>
                <a:cs typeface="Trajan Pro"/>
              </a:rPr>
              <a:t>idea es </a:t>
            </a:r>
            <a:r>
              <a:rPr lang="es-ES_tradnl" sz="1800" dirty="0">
                <a:solidFill>
                  <a:srgbClr val="336699"/>
                </a:solidFill>
                <a:ea typeface="+mj-ea"/>
                <a:cs typeface="Trajan Pro"/>
              </a:rPr>
              <a:t>crear organizaciones permanentes que aprovechen ventajas competitivas de la zona, habilidades de los habitantes </a:t>
            </a:r>
            <a:r>
              <a:rPr lang="es-ES_tradnl" sz="1800" dirty="0" smtClean="0">
                <a:solidFill>
                  <a:srgbClr val="336699"/>
                </a:solidFill>
                <a:ea typeface="+mj-ea"/>
                <a:cs typeface="Trajan Pro"/>
              </a:rPr>
              <a:t>y que les faciliten mediante </a:t>
            </a:r>
            <a:r>
              <a:rPr lang="es-ES_tradnl" sz="1800" dirty="0">
                <a:solidFill>
                  <a:srgbClr val="336699"/>
                </a:solidFill>
                <a:ea typeface="+mj-ea"/>
                <a:cs typeface="Trajan Pro"/>
              </a:rPr>
              <a:t>su </a:t>
            </a:r>
            <a:r>
              <a:rPr lang="es-ES_tradnl" sz="1800" dirty="0" smtClean="0">
                <a:solidFill>
                  <a:srgbClr val="336699"/>
                </a:solidFill>
                <a:ea typeface="+mj-ea"/>
                <a:cs typeface="Trajan Pro"/>
              </a:rPr>
              <a:t>trabajo, </a:t>
            </a:r>
            <a:r>
              <a:rPr lang="es-ES_tradnl" sz="1800" dirty="0">
                <a:solidFill>
                  <a:srgbClr val="336699"/>
                </a:solidFill>
                <a:ea typeface="+mj-ea"/>
                <a:cs typeface="Trajan Pro"/>
              </a:rPr>
              <a:t>salir </a:t>
            </a:r>
            <a:r>
              <a:rPr lang="es-ES_tradnl" sz="1800" dirty="0" smtClean="0">
                <a:solidFill>
                  <a:srgbClr val="336699"/>
                </a:solidFill>
                <a:ea typeface="+mj-ea"/>
                <a:cs typeface="Trajan Pro"/>
              </a:rPr>
              <a:t>adelante</a:t>
            </a:r>
            <a:r>
              <a:rPr lang="es-ES_tradnl" sz="1800" dirty="0">
                <a:solidFill>
                  <a:srgbClr val="336699"/>
                </a:solidFill>
                <a:ea typeface="+mj-ea"/>
                <a:cs typeface="Trajan Pro"/>
              </a:rPr>
              <a:t> </a:t>
            </a:r>
            <a:r>
              <a:rPr lang="es-ES_tradnl" sz="1800" dirty="0" smtClean="0">
                <a:solidFill>
                  <a:srgbClr val="336699"/>
                </a:solidFill>
                <a:ea typeface="+mj-ea"/>
                <a:cs typeface="Trajan Pro"/>
              </a:rPr>
              <a:t>con una organización sustentable.</a:t>
            </a:r>
          </a:p>
          <a:p>
            <a:pPr algn="just">
              <a:spcBef>
                <a:spcPct val="0"/>
              </a:spcBef>
              <a:buNone/>
            </a:pPr>
            <a:endParaRPr lang="es-ES_tradnl" sz="1800" dirty="0" smtClean="0">
              <a:solidFill>
                <a:srgbClr val="336699"/>
              </a:solidFill>
              <a:ea typeface="+mj-ea"/>
              <a:cs typeface="Trajan Pro"/>
            </a:endParaRPr>
          </a:p>
          <a:p>
            <a:pPr algn="just">
              <a:spcBef>
                <a:spcPct val="0"/>
              </a:spcBef>
              <a:buNone/>
            </a:pPr>
            <a:endParaRPr lang="es-ES_tradnl" sz="1800" dirty="0">
              <a:solidFill>
                <a:srgbClr val="336699"/>
              </a:solidFill>
              <a:ea typeface="+mj-ea"/>
              <a:cs typeface="Trajan Pro"/>
            </a:endParaRPr>
          </a:p>
          <a:p>
            <a:pPr algn="just">
              <a:spcBef>
                <a:spcPct val="0"/>
              </a:spcBef>
              <a:buNone/>
            </a:pPr>
            <a:r>
              <a:rPr lang="es-ES_tradnl" sz="1800" dirty="0" smtClean="0">
                <a:solidFill>
                  <a:srgbClr val="336699"/>
                </a:solidFill>
                <a:ea typeface="+mj-ea"/>
                <a:cs typeface="Trajan Pro"/>
              </a:rPr>
              <a:t>	Aportar</a:t>
            </a:r>
            <a:r>
              <a:rPr lang="es-ES_tradnl" sz="1800" dirty="0">
                <a:solidFill>
                  <a:srgbClr val="336699"/>
                </a:solidFill>
                <a:ea typeface="+mj-ea"/>
                <a:cs typeface="Trajan Pro"/>
              </a:rPr>
              <a:t>, mediante recursos de capital y mejores prácticas empresariales y corporativas, a la </a:t>
            </a:r>
            <a:r>
              <a:rPr lang="es-ES_tradnl" sz="1800" b="1" dirty="0">
                <a:solidFill>
                  <a:srgbClr val="336699"/>
                </a:solidFill>
                <a:ea typeface="+mj-ea"/>
                <a:cs typeface="Trajan Pro"/>
              </a:rPr>
              <a:t>consolidación de  empresas del sector </a:t>
            </a:r>
            <a:r>
              <a:rPr lang="es-ES_tradnl" sz="1800" b="1" dirty="0" smtClean="0">
                <a:solidFill>
                  <a:srgbClr val="336699"/>
                </a:solidFill>
                <a:ea typeface="+mj-ea"/>
                <a:cs typeface="Trajan Pro"/>
              </a:rPr>
              <a:t>social</a:t>
            </a:r>
            <a:r>
              <a:rPr lang="es-ES_tradnl" sz="1800" dirty="0" smtClean="0">
                <a:solidFill>
                  <a:srgbClr val="336699"/>
                </a:solidFill>
                <a:ea typeface="+mj-ea"/>
                <a:cs typeface="Trajan Pro"/>
              </a:rPr>
              <a:t>. Con ello se intenta contribuir a la </a:t>
            </a:r>
            <a:r>
              <a:rPr lang="es-ES_tradnl" sz="1800" b="1" dirty="0" smtClean="0">
                <a:solidFill>
                  <a:srgbClr val="336699"/>
                </a:solidFill>
                <a:ea typeface="+mj-ea"/>
                <a:cs typeface="Trajan Pro"/>
              </a:rPr>
              <a:t>superación </a:t>
            </a:r>
            <a:r>
              <a:rPr lang="es-ES_tradnl" sz="1800" b="1" dirty="0">
                <a:solidFill>
                  <a:srgbClr val="336699"/>
                </a:solidFill>
                <a:ea typeface="+mj-ea"/>
                <a:cs typeface="Trajan Pro"/>
              </a:rPr>
              <a:t>de la pobreza y se </a:t>
            </a:r>
            <a:r>
              <a:rPr lang="es-ES_tradnl" sz="1800" b="1" dirty="0" smtClean="0">
                <a:solidFill>
                  <a:srgbClr val="336699"/>
                </a:solidFill>
                <a:ea typeface="+mj-ea"/>
                <a:cs typeface="Trajan Pro"/>
              </a:rPr>
              <a:t>favorece la igualdad</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0899" y="72008"/>
            <a:ext cx="1649573" cy="764704"/>
          </a:xfrm>
          <a:prstGeom prst="rect">
            <a:avLst/>
          </a:prstGeom>
        </p:spPr>
      </p:pic>
    </p:spTree>
    <p:extLst>
      <p:ext uri="{BB962C8B-B14F-4D97-AF65-F5344CB8AC3E}">
        <p14:creationId xmlns:p14="http://schemas.microsoft.com/office/powerpoint/2010/main" val="4015245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7058176" y="6590840"/>
            <a:ext cx="2133600" cy="365125"/>
          </a:xfrm>
        </p:spPr>
        <p:txBody>
          <a:bodyPr/>
          <a:lstStyle/>
          <a:p>
            <a:fld id="{2066355A-084C-D24E-9AD2-7E4FC41EA627}" type="slidenum">
              <a:rPr lang="en-US" b="1" smtClean="0">
                <a:solidFill>
                  <a:prstClr val="black"/>
                </a:solidFill>
                <a:latin typeface="Times New Roman"/>
              </a:rPr>
              <a:pPr/>
              <a:t>4</a:t>
            </a:fld>
            <a:endParaRPr lang="en-US" b="1" dirty="0">
              <a:solidFill>
                <a:prstClr val="black"/>
              </a:solidFill>
              <a:latin typeface="Times New Roman"/>
            </a:endParaRPr>
          </a:p>
        </p:txBody>
      </p:sp>
      <p:sp>
        <p:nvSpPr>
          <p:cNvPr id="5" name="Título 4"/>
          <p:cNvSpPr>
            <a:spLocks noGrp="1"/>
          </p:cNvSpPr>
          <p:nvPr>
            <p:ph type="title"/>
          </p:nvPr>
        </p:nvSpPr>
        <p:spPr>
          <a:xfrm>
            <a:off x="323528" y="249238"/>
            <a:ext cx="8629972" cy="1143000"/>
          </a:xfrm>
        </p:spPr>
        <p:txBody>
          <a:bodyPr/>
          <a:lstStyle/>
          <a:p>
            <a:pPr algn="l"/>
            <a:r>
              <a:rPr lang="es-MX" dirty="0" smtClean="0">
                <a:solidFill>
                  <a:srgbClr val="336699"/>
                </a:solidFill>
              </a:rPr>
              <a:t>II. Fondo México Social: Ventajas	</a:t>
            </a:r>
            <a:endParaRPr lang="es-MX" dirty="0">
              <a:solidFill>
                <a:srgbClr val="336699"/>
              </a:solidFill>
            </a:endParaRPr>
          </a:p>
        </p:txBody>
      </p:sp>
      <p:sp>
        <p:nvSpPr>
          <p:cNvPr id="8" name="2 Marcador de contenido"/>
          <p:cNvSpPr>
            <a:spLocks noGrp="1"/>
          </p:cNvSpPr>
          <p:nvPr>
            <p:ph idx="1"/>
          </p:nvPr>
        </p:nvSpPr>
        <p:spPr>
          <a:xfrm>
            <a:off x="301431" y="1196752"/>
            <a:ext cx="8530167" cy="2997262"/>
          </a:xfrm>
        </p:spPr>
        <p:txBody>
          <a:bodyPr vert="horz" lIns="91440" tIns="45720" rIns="91440" bIns="45720" rtlCol="0" anchor="ctr">
            <a:noAutofit/>
          </a:bodyPr>
          <a:lstStyle/>
          <a:p>
            <a:pPr algn="just">
              <a:spcBef>
                <a:spcPct val="0"/>
              </a:spcBef>
              <a:buNone/>
            </a:pPr>
            <a:endParaRPr lang="es-ES_tradnl" sz="1800" dirty="0">
              <a:solidFill>
                <a:srgbClr val="336699"/>
              </a:solidFill>
              <a:ea typeface="+mj-ea"/>
              <a:cs typeface="Trajan Pro"/>
            </a:endParaRPr>
          </a:p>
          <a:p>
            <a:pPr algn="just">
              <a:spcBef>
                <a:spcPct val="0"/>
              </a:spcBef>
            </a:pPr>
            <a:r>
              <a:rPr lang="es-ES_tradnl" sz="1800" dirty="0">
                <a:solidFill>
                  <a:srgbClr val="336699"/>
                </a:solidFill>
                <a:ea typeface="+mj-ea"/>
                <a:cs typeface="Trajan Pro"/>
              </a:rPr>
              <a:t>Se logra dignidad en las </a:t>
            </a:r>
            <a:r>
              <a:rPr lang="es-ES_tradnl" sz="1800" dirty="0" smtClean="0">
                <a:solidFill>
                  <a:srgbClr val="336699"/>
                </a:solidFill>
                <a:ea typeface="+mj-ea"/>
                <a:cs typeface="Trajan Pro"/>
              </a:rPr>
              <a:t>personas</a:t>
            </a:r>
          </a:p>
          <a:p>
            <a:pPr algn="just">
              <a:spcBef>
                <a:spcPct val="0"/>
              </a:spcBef>
            </a:pPr>
            <a:endParaRPr lang="es-ES_tradnl" sz="1800" dirty="0">
              <a:solidFill>
                <a:srgbClr val="336699"/>
              </a:solidFill>
              <a:ea typeface="+mj-ea"/>
              <a:cs typeface="Trajan Pro"/>
            </a:endParaRPr>
          </a:p>
          <a:p>
            <a:pPr algn="just">
              <a:spcBef>
                <a:spcPct val="0"/>
              </a:spcBef>
            </a:pPr>
            <a:r>
              <a:rPr lang="es-ES_tradnl" sz="1800" dirty="0">
                <a:solidFill>
                  <a:srgbClr val="336699"/>
                </a:solidFill>
                <a:ea typeface="+mj-ea"/>
                <a:cs typeface="Trajan Pro"/>
              </a:rPr>
              <a:t>Se logran fuentes que buscan ser </a:t>
            </a:r>
            <a:r>
              <a:rPr lang="es-ES_tradnl" sz="1800" dirty="0" smtClean="0">
                <a:solidFill>
                  <a:srgbClr val="336699"/>
                </a:solidFill>
                <a:ea typeface="+mj-ea"/>
                <a:cs typeface="Trajan Pro"/>
              </a:rPr>
              <a:t>permanentes</a:t>
            </a:r>
          </a:p>
          <a:p>
            <a:pPr algn="just">
              <a:spcBef>
                <a:spcPct val="0"/>
              </a:spcBef>
            </a:pPr>
            <a:endParaRPr lang="es-ES_tradnl" sz="1800" dirty="0">
              <a:solidFill>
                <a:srgbClr val="336699"/>
              </a:solidFill>
              <a:ea typeface="+mj-ea"/>
              <a:cs typeface="Trajan Pro"/>
            </a:endParaRPr>
          </a:p>
          <a:p>
            <a:pPr algn="just">
              <a:spcBef>
                <a:spcPct val="0"/>
              </a:spcBef>
            </a:pPr>
            <a:r>
              <a:rPr lang="es-ES_tradnl" sz="1800" dirty="0">
                <a:solidFill>
                  <a:srgbClr val="336699"/>
                </a:solidFill>
                <a:ea typeface="+mj-ea"/>
                <a:cs typeface="Trajan Pro"/>
              </a:rPr>
              <a:t>Se elimina la necesidad de programas </a:t>
            </a:r>
            <a:r>
              <a:rPr lang="es-ES_tradnl" sz="1800" dirty="0" smtClean="0">
                <a:solidFill>
                  <a:srgbClr val="336699"/>
                </a:solidFill>
                <a:ea typeface="+mj-ea"/>
                <a:cs typeface="Trajan Pro"/>
              </a:rPr>
              <a:t>asistenciales</a:t>
            </a:r>
          </a:p>
          <a:p>
            <a:pPr algn="just">
              <a:spcBef>
                <a:spcPct val="0"/>
              </a:spcBef>
            </a:pPr>
            <a:endParaRPr lang="es-ES_tradnl" sz="1800" dirty="0">
              <a:solidFill>
                <a:srgbClr val="336699"/>
              </a:solidFill>
              <a:ea typeface="+mj-ea"/>
              <a:cs typeface="Trajan Pro"/>
            </a:endParaRPr>
          </a:p>
          <a:p>
            <a:pPr algn="just">
              <a:spcBef>
                <a:spcPct val="0"/>
              </a:spcBef>
            </a:pPr>
            <a:r>
              <a:rPr lang="es-ES_tradnl" sz="1800" dirty="0">
                <a:solidFill>
                  <a:srgbClr val="336699"/>
                </a:solidFill>
                <a:ea typeface="+mj-ea"/>
                <a:cs typeface="Trajan Pro"/>
              </a:rPr>
              <a:t>Se </a:t>
            </a:r>
            <a:r>
              <a:rPr lang="es-ES_tradnl" sz="1800" dirty="0" smtClean="0">
                <a:solidFill>
                  <a:srgbClr val="336699"/>
                </a:solidFill>
                <a:ea typeface="+mj-ea"/>
                <a:cs typeface="Trajan Pro"/>
              </a:rPr>
              <a:t>potencian los recursos del Gobierno por medio de aportaciones de capital y experiencia financiera.</a:t>
            </a:r>
            <a:endParaRPr lang="es-ES_tradnl" sz="1800" dirty="0">
              <a:solidFill>
                <a:srgbClr val="336699"/>
              </a:solidFill>
              <a:ea typeface="+mj-ea"/>
              <a:cs typeface="Trajan Pro"/>
            </a:endParaRPr>
          </a:p>
          <a:p>
            <a:pPr algn="just">
              <a:spcBef>
                <a:spcPct val="0"/>
              </a:spcBef>
              <a:buNone/>
            </a:pPr>
            <a:endParaRPr lang="es-ES_tradnl" sz="1800" dirty="0">
              <a:solidFill>
                <a:srgbClr val="336699"/>
              </a:solidFill>
              <a:ea typeface="+mj-ea"/>
              <a:cs typeface="Trajan Pro"/>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0899" y="72008"/>
            <a:ext cx="1649573" cy="764704"/>
          </a:xfrm>
          <a:prstGeom prst="rect">
            <a:avLst/>
          </a:prstGeom>
        </p:spPr>
      </p:pic>
    </p:spTree>
    <p:extLst>
      <p:ext uri="{BB962C8B-B14F-4D97-AF65-F5344CB8AC3E}">
        <p14:creationId xmlns:p14="http://schemas.microsoft.com/office/powerpoint/2010/main" val="2555254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7058176" y="6590840"/>
            <a:ext cx="2133600" cy="365125"/>
          </a:xfrm>
        </p:spPr>
        <p:txBody>
          <a:bodyPr/>
          <a:lstStyle/>
          <a:p>
            <a:fld id="{2066355A-084C-D24E-9AD2-7E4FC41EA627}" type="slidenum">
              <a:rPr lang="en-US" b="1" smtClean="0">
                <a:solidFill>
                  <a:prstClr val="black"/>
                </a:solidFill>
                <a:latin typeface="Times New Roman"/>
              </a:rPr>
              <a:pPr/>
              <a:t>5</a:t>
            </a:fld>
            <a:endParaRPr lang="en-US" b="1" dirty="0">
              <a:solidFill>
                <a:prstClr val="black"/>
              </a:solidFill>
              <a:latin typeface="Times New Roman"/>
            </a:endParaRPr>
          </a:p>
        </p:txBody>
      </p:sp>
      <p:sp>
        <p:nvSpPr>
          <p:cNvPr id="5" name="Título 4"/>
          <p:cNvSpPr>
            <a:spLocks noGrp="1"/>
          </p:cNvSpPr>
          <p:nvPr>
            <p:ph type="title"/>
          </p:nvPr>
        </p:nvSpPr>
        <p:spPr>
          <a:xfrm>
            <a:off x="323528" y="604838"/>
            <a:ext cx="8629972" cy="449262"/>
          </a:xfrm>
        </p:spPr>
        <p:txBody>
          <a:bodyPr/>
          <a:lstStyle/>
          <a:p>
            <a:pPr algn="l"/>
            <a:r>
              <a:rPr lang="es-MX" dirty="0" smtClean="0">
                <a:solidFill>
                  <a:srgbClr val="336699"/>
                </a:solidFill>
              </a:rPr>
              <a:t>III. Las Empresas del Sector Social: Características Generales                         					                    </a:t>
            </a:r>
            <a:endParaRPr lang="es-MX" dirty="0">
              <a:solidFill>
                <a:srgbClr val="336699"/>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476901876"/>
              </p:ext>
            </p:extLst>
          </p:nvPr>
        </p:nvGraphicFramePr>
        <p:xfrm>
          <a:off x="661088" y="1182079"/>
          <a:ext cx="7920066" cy="4839209"/>
        </p:xfrm>
        <a:graphic>
          <a:graphicData uri="http://schemas.openxmlformats.org/drawingml/2006/table">
            <a:tbl>
              <a:tblPr firstRow="1" bandRow="1">
                <a:tableStyleId>{2D5ABB26-0587-4C30-8999-92F81FD0307C}</a:tableStyleId>
              </a:tblPr>
              <a:tblGrid>
                <a:gridCol w="7920066"/>
              </a:tblGrid>
              <a:tr h="648209">
                <a:tc>
                  <a:txBody>
                    <a:bodyPr/>
                    <a:lstStyle/>
                    <a:p>
                      <a:pPr marL="285750" indent="-285750" algn="ctr" defTabSz="914400" rtl="0" eaLnBrk="1" latinLnBrk="0" hangingPunct="1">
                        <a:spcBef>
                          <a:spcPts val="900"/>
                        </a:spcBef>
                        <a:buFont typeface="Arial" panose="020B0604020202020204" pitchFamily="34" charset="0"/>
                        <a:buChar char="•"/>
                      </a:pPr>
                      <a:r>
                        <a:rPr lang="es-ES_tradnl" sz="1600" kern="1200" dirty="0" smtClean="0">
                          <a:solidFill>
                            <a:srgbClr val="336699"/>
                          </a:solidFill>
                          <a:latin typeface="Calibri" panose="020F0502020204030204" pitchFamily="34" charset="0"/>
                        </a:rPr>
                        <a:t>Garantizar permanencia y viabilidad</a:t>
                      </a:r>
                      <a:r>
                        <a:rPr lang="es-ES_tradnl" sz="1600" kern="1200" baseline="0" dirty="0" smtClean="0">
                          <a:solidFill>
                            <a:srgbClr val="336699"/>
                          </a:solidFill>
                          <a:latin typeface="Calibri" panose="020F0502020204030204" pitchFamily="34" charset="0"/>
                        </a:rPr>
                        <a:t> a largo plazo, con niveles satisfactorios de rentabilidad económica.</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02119">
                <a:tc>
                  <a:txBody>
                    <a:bodyPr/>
                    <a:lstStyle/>
                    <a:p>
                      <a:pPr marL="0" algn="ctr" defTabSz="914400" rtl="0" eaLnBrk="1" latinLnBrk="0" hangingPunct="1">
                        <a:spcBef>
                          <a:spcPts val="300"/>
                        </a:spcBef>
                      </a:pPr>
                      <a:endParaRPr lang="es-ES_tradnl" sz="1600" kern="1200" dirty="0" smtClean="0">
                        <a:solidFill>
                          <a:srgbClr val="336699"/>
                        </a:solidFill>
                        <a:latin typeface="Calibri" panose="020F0502020204030204" pitchFamily="34" charset="0"/>
                      </a:endParaRPr>
                    </a:p>
                    <a:p>
                      <a:pPr marL="285750" indent="-285750" algn="ctr" defTabSz="914400" rtl="0" eaLnBrk="1" latinLnBrk="0" hangingPunct="1">
                        <a:spcBef>
                          <a:spcPts val="300"/>
                        </a:spcBef>
                        <a:buFont typeface="Arial" panose="020B0604020202020204" pitchFamily="34" charset="0"/>
                        <a:buChar char="•"/>
                      </a:pPr>
                      <a:r>
                        <a:rPr lang="es-ES_tradnl" sz="1600" kern="1200" dirty="0" smtClean="0">
                          <a:solidFill>
                            <a:srgbClr val="336699"/>
                          </a:solidFill>
                          <a:latin typeface="Calibri" panose="020F0502020204030204" pitchFamily="34" charset="0"/>
                        </a:rPr>
                        <a:t>Generar riqueza</a:t>
                      </a:r>
                      <a:r>
                        <a:rPr lang="es-ES_tradnl" sz="1600" kern="1200" baseline="0" dirty="0" smtClean="0">
                          <a:solidFill>
                            <a:srgbClr val="336699"/>
                          </a:solidFill>
                          <a:latin typeface="Calibri" panose="020F0502020204030204" pitchFamily="34" charset="0"/>
                        </a:rPr>
                        <a:t> siendo </a:t>
                      </a:r>
                      <a:r>
                        <a:rPr lang="es-ES_tradnl" sz="1600" kern="1200" dirty="0" smtClean="0">
                          <a:solidFill>
                            <a:srgbClr val="336699"/>
                          </a:solidFill>
                          <a:latin typeface="Calibri" panose="020F0502020204030204" pitchFamily="34" charset="0"/>
                        </a:rPr>
                        <a:t>rentables, competitivas internacionalmente y productivas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02119">
                <a:tc>
                  <a:txBody>
                    <a:bodyPr/>
                    <a:lstStyle/>
                    <a:p>
                      <a:pPr marL="0" marR="0" indent="0" algn="ctr" defTabSz="914400" rtl="0" eaLnBrk="1" fontAlgn="auto" latinLnBrk="0" hangingPunct="1">
                        <a:lnSpc>
                          <a:spcPct val="100000"/>
                        </a:lnSpc>
                        <a:spcBef>
                          <a:spcPts val="300"/>
                        </a:spcBef>
                        <a:spcAft>
                          <a:spcPts val="0"/>
                        </a:spcAft>
                        <a:buClrTx/>
                        <a:buSzTx/>
                        <a:buFontTx/>
                        <a:buNone/>
                        <a:tabLst/>
                        <a:defRPr/>
                      </a:pPr>
                      <a:endParaRPr lang="es-ES_tradnl" sz="1600" kern="1200" dirty="0" smtClean="0">
                        <a:solidFill>
                          <a:srgbClr val="336699"/>
                        </a:solidFill>
                        <a:latin typeface="Calibri" panose="020F0502020204030204" pitchFamily="34" charset="0"/>
                      </a:endParaRPr>
                    </a:p>
                    <a:p>
                      <a:pPr marL="285750" marR="0" indent="-285750" algn="ctr"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s-ES_tradnl" sz="1600" kern="1200" dirty="0" smtClean="0">
                          <a:solidFill>
                            <a:srgbClr val="336699"/>
                          </a:solidFill>
                          <a:latin typeface="Calibri" panose="020F0502020204030204" pitchFamily="34" charset="0"/>
                        </a:rPr>
                        <a:t>Integrar  cadenas productivas y </a:t>
                      </a:r>
                      <a:r>
                        <a:rPr lang="es-ES_tradnl" sz="1600" kern="1200" dirty="0" smtClean="0">
                          <a:solidFill>
                            <a:srgbClr val="336699"/>
                          </a:solidFill>
                          <a:latin typeface="Calibri" panose="020F0502020204030204" pitchFamily="34" charset="0"/>
                        </a:rPr>
                        <a:t>generar </a:t>
                      </a:r>
                      <a:r>
                        <a:rPr lang="es-ES_tradnl" sz="1600" kern="1200" dirty="0" smtClean="0">
                          <a:solidFill>
                            <a:srgbClr val="336699"/>
                          </a:solidFill>
                          <a:latin typeface="Calibri" panose="020F0502020204030204" pitchFamily="34" charset="0"/>
                        </a:rPr>
                        <a:t>valor agregado.</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02119">
                <a:tc>
                  <a:txBody>
                    <a:bodyPr/>
                    <a:lstStyle/>
                    <a:p>
                      <a:pPr marL="0" marR="0" indent="0" algn="ctr" defTabSz="914400" rtl="0" eaLnBrk="1" fontAlgn="auto" latinLnBrk="0" hangingPunct="1">
                        <a:lnSpc>
                          <a:spcPct val="100000"/>
                        </a:lnSpc>
                        <a:spcBef>
                          <a:spcPts val="300"/>
                        </a:spcBef>
                        <a:spcAft>
                          <a:spcPts val="0"/>
                        </a:spcAft>
                        <a:buClrTx/>
                        <a:buSzTx/>
                        <a:buFontTx/>
                        <a:buNone/>
                        <a:tabLst/>
                        <a:defRPr/>
                      </a:pPr>
                      <a:endParaRPr lang="es-ES_tradnl" sz="1600" kern="1200" baseline="0" dirty="0" smtClean="0">
                        <a:solidFill>
                          <a:srgbClr val="336699"/>
                        </a:solidFill>
                        <a:latin typeface="Calibri" panose="020F0502020204030204" pitchFamily="34" charset="0"/>
                      </a:endParaRPr>
                    </a:p>
                    <a:p>
                      <a:pPr marL="285750" marR="0" indent="-285750" algn="ctr"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s-ES_tradnl" sz="1600" kern="1200" baseline="0" dirty="0" smtClean="0">
                          <a:solidFill>
                            <a:srgbClr val="336699"/>
                          </a:solidFill>
                          <a:latin typeface="Calibri" panose="020F0502020204030204" pitchFamily="34" charset="0"/>
                        </a:rPr>
                        <a:t>Contar con </a:t>
                      </a:r>
                      <a:r>
                        <a:rPr lang="es-ES_tradnl" sz="1600" kern="1200" dirty="0" smtClean="0">
                          <a:solidFill>
                            <a:srgbClr val="336699"/>
                          </a:solidFill>
                          <a:latin typeface="Calibri" panose="020F0502020204030204" pitchFamily="34" charset="0"/>
                        </a:rPr>
                        <a:t> gobiernos corporativos y gestión empresarial con historial positivo</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02119">
                <a:tc>
                  <a:txBody>
                    <a:bodyPr/>
                    <a:lstStyle/>
                    <a:p>
                      <a:pPr marL="0" algn="ctr" defTabSz="914400" rtl="0" eaLnBrk="1" latinLnBrk="0" hangingPunct="1">
                        <a:spcBef>
                          <a:spcPts val="300"/>
                        </a:spcBef>
                      </a:pPr>
                      <a:endParaRPr lang="es-ES_tradnl" sz="1600" kern="1200" dirty="0" smtClean="0">
                        <a:solidFill>
                          <a:srgbClr val="336699"/>
                        </a:solidFill>
                        <a:latin typeface="Calibri" panose="020F0502020204030204" pitchFamily="34" charset="0"/>
                      </a:endParaRPr>
                    </a:p>
                    <a:p>
                      <a:pPr marL="285750" indent="-285750" algn="ctr" defTabSz="914400" rtl="0" eaLnBrk="1" latinLnBrk="0" hangingPunct="1">
                        <a:spcBef>
                          <a:spcPts val="300"/>
                        </a:spcBef>
                        <a:buFont typeface="Arial" panose="020B0604020202020204" pitchFamily="34" charset="0"/>
                        <a:buChar char="•"/>
                      </a:pPr>
                      <a:r>
                        <a:rPr lang="es-ES_tradnl" sz="1600" kern="1200" dirty="0" smtClean="0">
                          <a:solidFill>
                            <a:srgbClr val="336699"/>
                          </a:solidFill>
                          <a:latin typeface="Calibri" panose="020F0502020204030204" pitchFamily="34" charset="0"/>
                        </a:rPr>
                        <a:t>Ser transparentes ante</a:t>
                      </a:r>
                      <a:r>
                        <a:rPr lang="es-ES_tradnl" sz="1600" kern="1200" baseline="0" dirty="0" smtClean="0">
                          <a:solidFill>
                            <a:srgbClr val="336699"/>
                          </a:solidFill>
                          <a:latin typeface="Calibri" panose="020F0502020204030204" pitchFamily="34" charset="0"/>
                        </a:rPr>
                        <a:t> todos los participantes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839993">
                <a:tc>
                  <a:txBody>
                    <a:bodyPr/>
                    <a:lstStyle/>
                    <a:p>
                      <a:pPr marL="0" marR="0" indent="0" algn="ctr" defTabSz="914400" rtl="0" eaLnBrk="1" fontAlgn="auto" latinLnBrk="0" hangingPunct="1">
                        <a:lnSpc>
                          <a:spcPct val="100000"/>
                        </a:lnSpc>
                        <a:spcBef>
                          <a:spcPts val="300"/>
                        </a:spcBef>
                        <a:spcAft>
                          <a:spcPts val="0"/>
                        </a:spcAft>
                        <a:buClrTx/>
                        <a:buSzTx/>
                        <a:buFontTx/>
                        <a:buNone/>
                        <a:tabLst/>
                        <a:defRPr/>
                      </a:pPr>
                      <a:endParaRPr lang="es-ES_tradnl" sz="1600" kern="1200" baseline="0" dirty="0" smtClean="0">
                        <a:solidFill>
                          <a:srgbClr val="336699"/>
                        </a:solidFill>
                        <a:latin typeface="Calibri" panose="020F0502020204030204" pitchFamily="34" charset="0"/>
                      </a:endParaRPr>
                    </a:p>
                    <a:p>
                      <a:pPr marL="285750" marR="0" indent="-285750" algn="ctr"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s-ES_tradnl" sz="1600" kern="1200" baseline="0" dirty="0" smtClean="0">
                          <a:solidFill>
                            <a:srgbClr val="336699"/>
                          </a:solidFill>
                          <a:latin typeface="Calibri" panose="020F0502020204030204" pitchFamily="34" charset="0"/>
                        </a:rPr>
                        <a:t>P</a:t>
                      </a:r>
                      <a:r>
                        <a:rPr lang="es-ES_tradnl" sz="1600" kern="1200" dirty="0" smtClean="0">
                          <a:solidFill>
                            <a:srgbClr val="336699"/>
                          </a:solidFill>
                          <a:latin typeface="Calibri" panose="020F0502020204030204" pitchFamily="34" charset="0"/>
                        </a:rPr>
                        <a:t>resencia en mercados con potencial de crecimiento e insertas en una actividad económica estratégica</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5057">
                <a:tc>
                  <a:txBody>
                    <a:bodyPr/>
                    <a:lstStyle/>
                    <a:p>
                      <a:pPr marL="0" algn="ctr" defTabSz="914400" rtl="0" eaLnBrk="1" latinLnBrk="0" hangingPunct="1">
                        <a:spcBef>
                          <a:spcPts val="300"/>
                        </a:spcBef>
                      </a:pPr>
                      <a:endParaRPr lang="es-ES" sz="1600" kern="1200" dirty="0" smtClean="0">
                        <a:solidFill>
                          <a:srgbClr val="336699"/>
                        </a:solidFill>
                        <a:latin typeface="Calibri" panose="020F0502020204030204" pitchFamily="34" charset="0"/>
                      </a:endParaRPr>
                    </a:p>
                    <a:p>
                      <a:pPr marL="285750" indent="-285750" algn="ctr" defTabSz="914400" rtl="0" eaLnBrk="1" latinLnBrk="0" hangingPunct="1">
                        <a:spcBef>
                          <a:spcPts val="300"/>
                        </a:spcBef>
                        <a:buFont typeface="Arial" panose="020B0604020202020204" pitchFamily="34" charset="0"/>
                        <a:buChar char="•"/>
                      </a:pPr>
                      <a:r>
                        <a:rPr lang="es-ES" sz="1600" kern="1200" dirty="0" smtClean="0">
                          <a:solidFill>
                            <a:srgbClr val="336699"/>
                          </a:solidFill>
                          <a:latin typeface="Calibri" panose="020F0502020204030204" pitchFamily="34" charset="0"/>
                        </a:rPr>
                        <a:t>Que mantengan procesos de innovación (imaginación)</a:t>
                      </a:r>
                      <a:br>
                        <a:rPr lang="es-ES" sz="1600" kern="1200" dirty="0" smtClean="0">
                          <a:solidFill>
                            <a:srgbClr val="336699"/>
                          </a:solidFill>
                          <a:latin typeface="Calibri" panose="020F0502020204030204" pitchFamily="34" charset="0"/>
                        </a:rPr>
                      </a:br>
                      <a:endParaRPr lang="es-ES" sz="1600" b="0" kern="1200" dirty="0">
                        <a:solidFill>
                          <a:srgbClr val="336699"/>
                        </a:solidFill>
                        <a:latin typeface="Calibri" panose="020F0502020204030204" pitchFamily="34" charset="0"/>
                        <a:ea typeface="+mj-ea"/>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0899" y="72008"/>
            <a:ext cx="1649573" cy="764704"/>
          </a:xfrm>
          <a:prstGeom prst="rect">
            <a:avLst/>
          </a:prstGeom>
        </p:spPr>
      </p:pic>
    </p:spTree>
    <p:extLst>
      <p:ext uri="{BB962C8B-B14F-4D97-AF65-F5344CB8AC3E}">
        <p14:creationId xmlns:p14="http://schemas.microsoft.com/office/powerpoint/2010/main" val="1395062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7058176" y="6590840"/>
            <a:ext cx="2133600" cy="365125"/>
          </a:xfrm>
        </p:spPr>
        <p:txBody>
          <a:bodyPr/>
          <a:lstStyle/>
          <a:p>
            <a:fld id="{2066355A-084C-D24E-9AD2-7E4FC41EA627}" type="slidenum">
              <a:rPr lang="en-US" b="1" smtClean="0">
                <a:solidFill>
                  <a:prstClr val="black"/>
                </a:solidFill>
                <a:latin typeface="Times New Roman"/>
              </a:rPr>
              <a:pPr/>
              <a:t>6</a:t>
            </a:fld>
            <a:endParaRPr lang="en-US" b="1" dirty="0">
              <a:solidFill>
                <a:prstClr val="black"/>
              </a:solidFill>
              <a:latin typeface="Times New Roman"/>
            </a:endParaRPr>
          </a:p>
        </p:txBody>
      </p:sp>
      <p:sp>
        <p:nvSpPr>
          <p:cNvPr id="5" name="Título 4"/>
          <p:cNvSpPr>
            <a:spLocks noGrp="1"/>
          </p:cNvSpPr>
          <p:nvPr>
            <p:ph type="title"/>
          </p:nvPr>
        </p:nvSpPr>
        <p:spPr>
          <a:xfrm>
            <a:off x="323528" y="604838"/>
            <a:ext cx="8629972" cy="449262"/>
          </a:xfrm>
        </p:spPr>
        <p:txBody>
          <a:bodyPr/>
          <a:lstStyle/>
          <a:p>
            <a:pPr algn="l"/>
            <a:r>
              <a:rPr lang="es-MX" dirty="0" smtClean="0">
                <a:solidFill>
                  <a:srgbClr val="336699"/>
                </a:solidFill>
              </a:rPr>
              <a:t>IV. Las Empresas del Sector Social: Características Específicas                       					</a:t>
            </a:r>
            <a:endParaRPr lang="es-MX" dirty="0">
              <a:solidFill>
                <a:srgbClr val="336699"/>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2467656352"/>
              </p:ext>
            </p:extLst>
          </p:nvPr>
        </p:nvGraphicFramePr>
        <p:xfrm>
          <a:off x="606494" y="1160608"/>
          <a:ext cx="7903357" cy="4792931"/>
        </p:xfrm>
        <a:graphic>
          <a:graphicData uri="http://schemas.openxmlformats.org/drawingml/2006/table">
            <a:tbl>
              <a:tblPr firstRow="1" bandRow="1">
                <a:tableStyleId>{2D5ABB26-0587-4C30-8999-92F81FD0307C}</a:tableStyleId>
              </a:tblPr>
              <a:tblGrid>
                <a:gridCol w="7903357"/>
              </a:tblGrid>
              <a:tr h="649643">
                <a:tc>
                  <a:txBody>
                    <a:bodyPr/>
                    <a:lstStyle/>
                    <a:p>
                      <a:pPr marL="285750" indent="-285750" algn="ctr">
                        <a:lnSpc>
                          <a:spcPct val="100000"/>
                        </a:lnSpc>
                        <a:buFont typeface="Arial" panose="020B0604020202020204" pitchFamily="34" charset="0"/>
                        <a:buChar char="•"/>
                      </a:pPr>
                      <a:r>
                        <a:rPr lang="es-ES" sz="1600" dirty="0" smtClean="0">
                          <a:solidFill>
                            <a:srgbClr val="336699"/>
                          </a:solidFill>
                          <a:latin typeface="Calibri" panose="020F0502020204030204" pitchFamily="34" charset="0"/>
                        </a:rPr>
                        <a:t>Incrementen</a:t>
                      </a:r>
                      <a:r>
                        <a:rPr lang="es-ES" sz="1600" baseline="0" dirty="0" smtClean="0">
                          <a:solidFill>
                            <a:srgbClr val="336699"/>
                          </a:solidFill>
                          <a:latin typeface="Calibri" panose="020F0502020204030204" pitchFamily="34" charset="0"/>
                        </a:rPr>
                        <a:t> el ingreso permanente de la población en pobreza mediante empleos formales y participando  esta población en los rendimientos de la empresa. </a:t>
                      </a:r>
                      <a:endParaRPr lang="es-ES" sz="1600" dirty="0" smtClean="0">
                        <a:solidFill>
                          <a:srgbClr val="336699"/>
                        </a:solidFill>
                        <a:latin typeface="Calibri" panose="020F0502020204030204" pitchFamily="34"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959792">
                <a:tc>
                  <a:txBody>
                    <a:bodyPr/>
                    <a:lstStyle/>
                    <a:p>
                      <a:pPr marL="285750" indent="-285750" algn="ctr">
                        <a:lnSpc>
                          <a:spcPct val="100000"/>
                        </a:lnSpc>
                        <a:buFont typeface="Arial" panose="020B0604020202020204" pitchFamily="34" charset="0"/>
                        <a:buChar char="•"/>
                      </a:pPr>
                      <a:r>
                        <a:rPr lang="es-ES" sz="1600" dirty="0" smtClean="0">
                          <a:solidFill>
                            <a:srgbClr val="336699"/>
                          </a:solidFill>
                          <a:latin typeface="Calibri" panose="020F0502020204030204" pitchFamily="34" charset="0"/>
                        </a:rPr>
                        <a:t>Distribuyan  la riqueza</a:t>
                      </a:r>
                      <a:r>
                        <a:rPr lang="es-ES" sz="1600" baseline="0" dirty="0" smtClean="0">
                          <a:solidFill>
                            <a:srgbClr val="336699"/>
                          </a:solidFill>
                          <a:latin typeface="Calibri" panose="020F0502020204030204" pitchFamily="34" charset="0"/>
                        </a:rPr>
                        <a:t> </a:t>
                      </a:r>
                      <a:r>
                        <a:rPr lang="es-ES" sz="1600" dirty="0" smtClean="0">
                          <a:solidFill>
                            <a:srgbClr val="336699"/>
                          </a:solidFill>
                          <a:latin typeface="Calibri" panose="020F0502020204030204" pitchFamily="34" charset="0"/>
                        </a:rPr>
                        <a:t> con base en el trabajo, la</a:t>
                      </a:r>
                      <a:r>
                        <a:rPr lang="es-ES" sz="1600" baseline="0" dirty="0" smtClean="0">
                          <a:solidFill>
                            <a:srgbClr val="336699"/>
                          </a:solidFill>
                          <a:latin typeface="Calibri" panose="020F0502020204030204" pitchFamily="34" charset="0"/>
                        </a:rPr>
                        <a:t> </a:t>
                      </a:r>
                      <a:r>
                        <a:rPr lang="es-ES" sz="1600" baseline="0" dirty="0" smtClean="0">
                          <a:solidFill>
                            <a:srgbClr val="336699"/>
                          </a:solidFill>
                          <a:latin typeface="Calibri" panose="020F0502020204030204" pitchFamily="34" charset="0"/>
                        </a:rPr>
                        <a:t>reinviertan</a:t>
                      </a:r>
                      <a:r>
                        <a:rPr lang="es-ES" sz="1600" dirty="0" smtClean="0">
                          <a:solidFill>
                            <a:srgbClr val="336699"/>
                          </a:solidFill>
                          <a:latin typeface="Calibri" panose="020F0502020204030204" pitchFamily="34" charset="0"/>
                        </a:rPr>
                        <a:t> </a:t>
                      </a:r>
                      <a:r>
                        <a:rPr lang="es-ES" sz="1600" dirty="0" smtClean="0">
                          <a:solidFill>
                            <a:srgbClr val="336699"/>
                          </a:solidFill>
                          <a:latin typeface="Calibri" panose="020F0502020204030204" pitchFamily="34" charset="0"/>
                        </a:rPr>
                        <a:t>al fin social de la misma empresa,  en nuevas empresas  del mismo modelo en las regiones de bajos ingresos</a:t>
                      </a:r>
                      <a:r>
                        <a:rPr lang="es-ES" sz="1600" baseline="0" dirty="0" smtClean="0">
                          <a:solidFill>
                            <a:srgbClr val="336699"/>
                          </a:solidFill>
                          <a:latin typeface="Calibri" panose="020F0502020204030204" pitchFamily="34" charset="0"/>
                        </a:rPr>
                        <a:t> y </a:t>
                      </a:r>
                      <a:r>
                        <a:rPr lang="es-ES" sz="1600" baseline="0" dirty="0" smtClean="0">
                          <a:solidFill>
                            <a:srgbClr val="336699"/>
                          </a:solidFill>
                          <a:latin typeface="Calibri" panose="020F0502020204030204" pitchFamily="34" charset="0"/>
                        </a:rPr>
                        <a:t>mantengan </a:t>
                      </a:r>
                      <a:r>
                        <a:rPr lang="es-ES" sz="1600" baseline="0" dirty="0" smtClean="0">
                          <a:solidFill>
                            <a:srgbClr val="336699"/>
                          </a:solidFill>
                          <a:latin typeface="Calibri" panose="020F0502020204030204" pitchFamily="34" charset="0"/>
                        </a:rPr>
                        <a:t>un diferencial de ingreso conforme este modelo de empresas.</a:t>
                      </a:r>
                      <a:endParaRPr lang="es-ES" sz="1600" baseline="0" dirty="0" smtClean="0">
                        <a:solidFill>
                          <a:srgbClr val="336699"/>
                        </a:solidFill>
                        <a:latin typeface="Calibri" panose="020F0502020204030204" pitchFamily="34" charset="0"/>
                        <a:cs typeface="Arial" pitchFamily="34"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3233">
                <a:tc>
                  <a:txBody>
                    <a:bodyPr/>
                    <a:lstStyle/>
                    <a:p>
                      <a:pPr marL="285750" indent="-285750" algn="ctr">
                        <a:lnSpc>
                          <a:spcPct val="100000"/>
                        </a:lnSpc>
                        <a:buFont typeface="Arial" panose="020B0604020202020204" pitchFamily="34" charset="0"/>
                        <a:buChar char="•"/>
                      </a:pPr>
                      <a:r>
                        <a:rPr lang="es-ES" sz="1600" baseline="0" dirty="0" smtClean="0">
                          <a:solidFill>
                            <a:srgbClr val="336699"/>
                          </a:solidFill>
                          <a:latin typeface="Calibri" panose="020F0502020204030204" pitchFamily="34" charset="0"/>
                        </a:rPr>
                        <a:t>Prioricen  la generación de empleo formal, manteniendo competitividad internacional.</a:t>
                      </a:r>
                      <a:endParaRPr lang="es-ES" sz="1600" dirty="0">
                        <a:solidFill>
                          <a:srgbClr val="336699"/>
                        </a:solidFill>
                        <a:latin typeface="Calibri" panose="020F0502020204030204" pitchFamily="34" charset="0"/>
                        <a:cs typeface="Arial" pitchFamily="34"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9784">
                <a:tc>
                  <a:txBody>
                    <a:bodyPr/>
                    <a:lstStyle/>
                    <a:p>
                      <a:pPr marL="285750" indent="-285750" algn="ctr">
                        <a:lnSpc>
                          <a:spcPct val="100000"/>
                        </a:lnSpc>
                        <a:buFont typeface="Arial" panose="020B0604020202020204" pitchFamily="34" charset="0"/>
                        <a:buChar char="•"/>
                      </a:pPr>
                      <a:r>
                        <a:rPr lang="es-ES" sz="1600" dirty="0" smtClean="0">
                          <a:solidFill>
                            <a:srgbClr val="336699"/>
                          </a:solidFill>
                          <a:latin typeface="Calibri" panose="020F0502020204030204" pitchFamily="34" charset="0"/>
                        </a:rPr>
                        <a:t>Implementen</a:t>
                      </a:r>
                      <a:r>
                        <a:rPr lang="es-ES" sz="1600" baseline="0" dirty="0" smtClean="0">
                          <a:solidFill>
                            <a:srgbClr val="336699"/>
                          </a:solidFill>
                          <a:latin typeface="Calibri" panose="020F0502020204030204" pitchFamily="34" charset="0"/>
                        </a:rPr>
                        <a:t> formas colectivas de participación de los trabajadores y productores en la propiedad, la gobernabilidad y la gestión de la empresa.</a:t>
                      </a:r>
                      <a:endParaRPr lang="es-ES" sz="1600" dirty="0" smtClean="0">
                        <a:solidFill>
                          <a:srgbClr val="336699"/>
                        </a:solidFill>
                        <a:latin typeface="Calibri" panose="020F0502020204030204" pitchFamily="34" charset="0"/>
                        <a:cs typeface="Arial" pitchFamily="34"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04505">
                <a:tc>
                  <a:txBody>
                    <a:bodyPr/>
                    <a:lstStyle/>
                    <a:p>
                      <a:pPr marL="285750" marR="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600" dirty="0" smtClean="0">
                          <a:solidFill>
                            <a:srgbClr val="336699"/>
                          </a:solidFill>
                          <a:latin typeface="Calibri" panose="020F0502020204030204" pitchFamily="34" charset="0"/>
                        </a:rPr>
                        <a:t>Establezcan</a:t>
                      </a:r>
                      <a:r>
                        <a:rPr lang="es-ES" sz="1600" baseline="0" dirty="0" smtClean="0">
                          <a:solidFill>
                            <a:srgbClr val="336699"/>
                          </a:solidFill>
                          <a:latin typeface="Calibri" panose="020F0502020204030204" pitchFamily="34" charset="0"/>
                        </a:rPr>
                        <a:t> alianzas empresariales con otras  </a:t>
                      </a:r>
                      <a:r>
                        <a:rPr lang="es-ES" sz="1600" baseline="0" dirty="0" smtClean="0">
                          <a:solidFill>
                            <a:srgbClr val="336699"/>
                          </a:solidFill>
                          <a:latin typeface="Calibri" panose="020F0502020204030204" pitchFamily="34" charset="0"/>
                        </a:rPr>
                        <a:t>empresas.</a:t>
                      </a:r>
                      <a:endParaRPr lang="es-ES" sz="1600" dirty="0" smtClean="0">
                        <a:solidFill>
                          <a:srgbClr val="336699"/>
                        </a:solidFill>
                        <a:latin typeface="Calibri" panose="020F0502020204030204" pitchFamily="34"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9228">
                <a:tc>
                  <a:txBody>
                    <a:bodyPr/>
                    <a:lstStyle/>
                    <a:p>
                      <a:pPr marL="285750" indent="-285750" algn="ctr">
                        <a:lnSpc>
                          <a:spcPct val="100000"/>
                        </a:lnSpc>
                        <a:buFont typeface="Arial" panose="020B0604020202020204" pitchFamily="34" charset="0"/>
                        <a:buChar char="•"/>
                      </a:pPr>
                      <a:r>
                        <a:rPr lang="es-ES" sz="1600" dirty="0" smtClean="0">
                          <a:solidFill>
                            <a:srgbClr val="336699"/>
                          </a:solidFill>
                          <a:latin typeface="Calibri" panose="020F0502020204030204" pitchFamily="34" charset="0"/>
                        </a:rPr>
                        <a:t>Agreguen</a:t>
                      </a:r>
                      <a:r>
                        <a:rPr lang="es-ES" sz="1600" baseline="0" dirty="0" smtClean="0">
                          <a:solidFill>
                            <a:srgbClr val="336699"/>
                          </a:solidFill>
                          <a:latin typeface="Calibri" panose="020F0502020204030204" pitchFamily="34" charset="0"/>
                        </a:rPr>
                        <a:t> valor a productos de las comunidades pobres y facilitan su penetración en los mercados</a:t>
                      </a:r>
                      <a:endParaRPr lang="es-ES" sz="1600" baseline="0" dirty="0" smtClean="0">
                        <a:solidFill>
                          <a:srgbClr val="336699"/>
                        </a:solidFill>
                        <a:latin typeface="Calibri" panose="020F0502020204030204" pitchFamily="34" charset="0"/>
                        <a:cs typeface="Arial" pitchFamily="34"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49103">
                <a:tc>
                  <a:txBody>
                    <a:bodyPr/>
                    <a:lstStyle/>
                    <a:p>
                      <a:pPr marL="285750" indent="-285750" algn="ctr">
                        <a:lnSpc>
                          <a:spcPct val="100000"/>
                        </a:lnSpc>
                        <a:buFont typeface="Arial" panose="020B0604020202020204" pitchFamily="34" charset="0"/>
                        <a:buChar char="•"/>
                        <a:tabLst/>
                        <a:defRPr/>
                      </a:pPr>
                      <a:r>
                        <a:rPr lang="es-ES" sz="1600" dirty="0" smtClean="0">
                          <a:solidFill>
                            <a:srgbClr val="336699"/>
                          </a:solidFill>
                          <a:latin typeface="Calibri" panose="020F0502020204030204" pitchFamily="34" charset="0"/>
                        </a:rPr>
                        <a:t>Eleven</a:t>
                      </a:r>
                      <a:r>
                        <a:rPr lang="es-ES" sz="1600" baseline="0" dirty="0" smtClean="0">
                          <a:solidFill>
                            <a:srgbClr val="336699"/>
                          </a:solidFill>
                          <a:latin typeface="Calibri" panose="020F0502020204030204" pitchFamily="34" charset="0"/>
                        </a:rPr>
                        <a:t> los conocimientos, capacidades y competencias de los trabajadores y productores pobres.</a:t>
                      </a:r>
                      <a:endParaRPr lang="es-ES" sz="1600" dirty="0" smtClean="0">
                        <a:solidFill>
                          <a:srgbClr val="336699"/>
                        </a:solidFill>
                        <a:latin typeface="Calibri" panose="020F0502020204030204" pitchFamily="34" charset="0"/>
                        <a:cs typeface="Arial" pitchFamily="34"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67626">
                <a:tc>
                  <a:txBody>
                    <a:bodyPr/>
                    <a:lstStyle/>
                    <a:p>
                      <a:pPr marL="285750" indent="-285750" algn="ctr">
                        <a:lnSpc>
                          <a:spcPct val="100000"/>
                        </a:lnSpc>
                        <a:buFont typeface="Arial" panose="020B0604020202020204" pitchFamily="34" charset="0"/>
                        <a:buChar char="•"/>
                      </a:pPr>
                      <a:r>
                        <a:rPr lang="es-ES" sz="1600" baseline="0" dirty="0" smtClean="0">
                          <a:solidFill>
                            <a:srgbClr val="336699"/>
                          </a:solidFill>
                          <a:latin typeface="Calibri" panose="020F0502020204030204" pitchFamily="34" charset="0"/>
                        </a:rPr>
                        <a:t>Construyan  cohesión social y </a:t>
                      </a:r>
                      <a:r>
                        <a:rPr lang="es-ES" sz="1600" baseline="0" dirty="0" smtClean="0">
                          <a:solidFill>
                            <a:srgbClr val="336699"/>
                          </a:solidFill>
                          <a:latin typeface="Calibri" panose="020F0502020204030204" pitchFamily="34" charset="0"/>
                        </a:rPr>
                        <a:t>sean </a:t>
                      </a:r>
                      <a:r>
                        <a:rPr lang="es-ES" sz="1600" baseline="0" dirty="0" smtClean="0">
                          <a:solidFill>
                            <a:srgbClr val="336699"/>
                          </a:solidFill>
                          <a:latin typeface="Calibri" panose="020F0502020204030204" pitchFamily="34" charset="0"/>
                        </a:rPr>
                        <a:t>autónomas de poderes públicos </a:t>
                      </a:r>
                      <a:endParaRPr lang="es-ES" sz="1600" dirty="0">
                        <a:solidFill>
                          <a:srgbClr val="336699"/>
                        </a:solidFill>
                        <a:latin typeface="Calibri" panose="020F0502020204030204" pitchFamily="34" charset="0"/>
                        <a:cs typeface="Arial" pitchFamily="34"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0899" y="72008"/>
            <a:ext cx="1649573" cy="764704"/>
          </a:xfrm>
          <a:prstGeom prst="rect">
            <a:avLst/>
          </a:prstGeom>
        </p:spPr>
      </p:pic>
    </p:spTree>
    <p:extLst>
      <p:ext uri="{BB962C8B-B14F-4D97-AF65-F5344CB8AC3E}">
        <p14:creationId xmlns:p14="http://schemas.microsoft.com/office/powerpoint/2010/main" val="3319637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7058176" y="6590840"/>
            <a:ext cx="2133600" cy="365125"/>
          </a:xfrm>
        </p:spPr>
        <p:txBody>
          <a:bodyPr/>
          <a:lstStyle/>
          <a:p>
            <a:fld id="{2066355A-084C-D24E-9AD2-7E4FC41EA627}" type="slidenum">
              <a:rPr lang="en-US" b="1" smtClean="0">
                <a:solidFill>
                  <a:prstClr val="black"/>
                </a:solidFill>
                <a:latin typeface="Times New Roman"/>
              </a:rPr>
              <a:pPr/>
              <a:t>7</a:t>
            </a:fld>
            <a:endParaRPr lang="en-US" b="1" dirty="0">
              <a:solidFill>
                <a:prstClr val="black"/>
              </a:solidFill>
              <a:latin typeface="Times New Roman"/>
            </a:endParaRPr>
          </a:p>
        </p:txBody>
      </p:sp>
      <p:sp>
        <p:nvSpPr>
          <p:cNvPr id="5" name="Título 4"/>
          <p:cNvSpPr>
            <a:spLocks noGrp="1"/>
          </p:cNvSpPr>
          <p:nvPr>
            <p:ph type="title"/>
          </p:nvPr>
        </p:nvSpPr>
        <p:spPr>
          <a:xfrm>
            <a:off x="323528" y="604838"/>
            <a:ext cx="8629972" cy="449262"/>
          </a:xfrm>
        </p:spPr>
        <p:txBody>
          <a:bodyPr/>
          <a:lstStyle/>
          <a:p>
            <a:pPr algn="l"/>
            <a:r>
              <a:rPr lang="es-MX" dirty="0" smtClean="0">
                <a:solidFill>
                  <a:srgbClr val="336699"/>
                </a:solidFill>
              </a:rPr>
              <a:t>V. Población Objetivo           							</a:t>
            </a:r>
            <a:endParaRPr lang="es-MX" dirty="0">
              <a:solidFill>
                <a:srgbClr val="336699"/>
              </a:solidFill>
            </a:endParaRPr>
          </a:p>
        </p:txBody>
      </p:sp>
      <p:sp>
        <p:nvSpPr>
          <p:cNvPr id="7" name="2 Marcador de contenido"/>
          <p:cNvSpPr>
            <a:spLocks noGrp="1"/>
          </p:cNvSpPr>
          <p:nvPr>
            <p:ph idx="1"/>
          </p:nvPr>
        </p:nvSpPr>
        <p:spPr>
          <a:xfrm>
            <a:off x="305007" y="1293078"/>
            <a:ext cx="8530167" cy="840933"/>
          </a:xfrm>
        </p:spPr>
        <p:txBody>
          <a:bodyPr vert="horz" lIns="91440" tIns="45720" rIns="91440" bIns="45720" rtlCol="0" anchor="ctr">
            <a:noAutofit/>
          </a:bodyPr>
          <a:lstStyle/>
          <a:p>
            <a:pPr marL="0" indent="0">
              <a:lnSpc>
                <a:spcPct val="150000"/>
              </a:lnSpc>
              <a:spcBef>
                <a:spcPct val="0"/>
              </a:spcBef>
              <a:buNone/>
            </a:pPr>
            <a:r>
              <a:rPr lang="es-MX" sz="1700" dirty="0">
                <a:solidFill>
                  <a:srgbClr val="336699"/>
                </a:solidFill>
                <a:ea typeface="+mj-ea"/>
                <a:cs typeface="Trajan Pro"/>
              </a:rPr>
              <a:t>Las Empresas Sociales deberán beneficiar a la población objetivo, que es </a:t>
            </a:r>
            <a:r>
              <a:rPr lang="es-MX" sz="1700" b="1" dirty="0">
                <a:solidFill>
                  <a:srgbClr val="336699"/>
                </a:solidFill>
                <a:ea typeface="+mj-ea"/>
                <a:cs typeface="Trajan Pro"/>
              </a:rPr>
              <a:t>aquella que se encuentra por debajo de la línea de bienestar</a:t>
            </a:r>
            <a:r>
              <a:rPr lang="es-MX" sz="1700" dirty="0">
                <a:solidFill>
                  <a:srgbClr val="336699"/>
                </a:solidFill>
                <a:ea typeface="+mj-ea"/>
                <a:cs typeface="Trajan Pro"/>
              </a:rPr>
              <a:t>, cuyo universo ha sido identificado por la CONEVAL en 53.4 millones de personas</a:t>
            </a:r>
          </a:p>
        </p:txBody>
      </p:sp>
      <p:pic>
        <p:nvPicPr>
          <p:cNvPr id="8" name="Imagen 7"/>
          <p:cNvPicPr>
            <a:picLocks noChangeAspect="1"/>
          </p:cNvPicPr>
          <p:nvPr/>
        </p:nvPicPr>
        <p:blipFill>
          <a:blip r:embed="rId3"/>
          <a:stretch>
            <a:fillRect/>
          </a:stretch>
        </p:blipFill>
        <p:spPr>
          <a:xfrm>
            <a:off x="152251" y="2546002"/>
            <a:ext cx="3963982" cy="3331270"/>
          </a:xfrm>
          <a:prstGeom prst="rect">
            <a:avLst/>
          </a:prstGeom>
        </p:spPr>
      </p:pic>
      <p:sp>
        <p:nvSpPr>
          <p:cNvPr id="10" name="Rectángulo 9"/>
          <p:cNvSpPr/>
          <p:nvPr/>
        </p:nvSpPr>
        <p:spPr>
          <a:xfrm>
            <a:off x="4164153" y="2062003"/>
            <a:ext cx="4884267" cy="4247317"/>
          </a:xfrm>
          <a:prstGeom prst="rect">
            <a:avLst/>
          </a:prstGeom>
        </p:spPr>
        <p:txBody>
          <a:bodyPr vert="horz" lIns="91440" tIns="45720" rIns="91440" bIns="45720" rtlCol="0" anchor="ctr">
            <a:noAutofit/>
          </a:bodyPr>
          <a:lstStyle/>
          <a:p>
            <a:pPr marL="285750" indent="-285750" defTabSz="457200">
              <a:lnSpc>
                <a:spcPct val="150000"/>
              </a:lnSpc>
              <a:spcBef>
                <a:spcPct val="0"/>
              </a:spcBef>
              <a:buFont typeface="Arial" panose="020B0604020202020204" pitchFamily="34" charset="0"/>
              <a:buChar char="•"/>
            </a:pPr>
            <a:r>
              <a:rPr lang="es-ES" sz="1700" dirty="0">
                <a:solidFill>
                  <a:srgbClr val="336699"/>
                </a:solidFill>
                <a:latin typeface="Calibri" pitchFamily="34" charset="0"/>
                <a:ea typeface="+mj-ea"/>
                <a:cs typeface="Trajan Pro"/>
              </a:rPr>
              <a:t>47 mil entidades económicas estimadas por la UNAM</a:t>
            </a:r>
          </a:p>
          <a:p>
            <a:pPr marL="285750" indent="-285750" defTabSz="457200">
              <a:lnSpc>
                <a:spcPct val="150000"/>
              </a:lnSpc>
              <a:spcBef>
                <a:spcPct val="0"/>
              </a:spcBef>
              <a:buFont typeface="Arial" panose="020B0604020202020204" pitchFamily="34" charset="0"/>
              <a:buChar char="•"/>
            </a:pPr>
            <a:r>
              <a:rPr lang="es-ES" sz="1700" dirty="0" smtClean="0">
                <a:solidFill>
                  <a:srgbClr val="336699"/>
                </a:solidFill>
                <a:latin typeface="Calibri" pitchFamily="34" charset="0"/>
                <a:ea typeface="+mj-ea"/>
                <a:cs typeface="Trajan Pro"/>
              </a:rPr>
              <a:t>12</a:t>
            </a:r>
            <a:r>
              <a:rPr lang="es-ES" sz="1700" dirty="0" smtClean="0">
                <a:solidFill>
                  <a:srgbClr val="336699"/>
                </a:solidFill>
                <a:latin typeface="Calibri" pitchFamily="34" charset="0"/>
                <a:ea typeface="+mj-ea"/>
                <a:cs typeface="Trajan Pro"/>
              </a:rPr>
              <a:t> </a:t>
            </a:r>
            <a:r>
              <a:rPr lang="es-ES" sz="1700" dirty="0">
                <a:solidFill>
                  <a:srgbClr val="336699"/>
                </a:solidFill>
                <a:latin typeface="Calibri" pitchFamily="34" charset="0"/>
                <a:ea typeface="+mj-ea"/>
                <a:cs typeface="Trajan Pro"/>
              </a:rPr>
              <a:t>millones de personas del empleo </a:t>
            </a:r>
            <a:r>
              <a:rPr lang="es-ES" sz="1700" dirty="0" smtClean="0">
                <a:solidFill>
                  <a:srgbClr val="336699"/>
                </a:solidFill>
                <a:latin typeface="Calibri" pitchFamily="34" charset="0"/>
                <a:ea typeface="+mj-ea"/>
                <a:cs typeface="Trajan Pro"/>
              </a:rPr>
              <a:t>formal,</a:t>
            </a:r>
          </a:p>
          <a:p>
            <a:pPr defTabSz="457200">
              <a:lnSpc>
                <a:spcPct val="150000"/>
              </a:lnSpc>
              <a:spcBef>
                <a:spcPct val="0"/>
              </a:spcBef>
            </a:pPr>
            <a:r>
              <a:rPr lang="es-ES" sz="1700" dirty="0">
                <a:solidFill>
                  <a:srgbClr val="336699"/>
                </a:solidFill>
                <a:latin typeface="Calibri" pitchFamily="34" charset="0"/>
                <a:ea typeface="+mj-ea"/>
                <a:cs typeface="Trajan Pro"/>
              </a:rPr>
              <a:t> </a:t>
            </a:r>
            <a:r>
              <a:rPr lang="es-ES" sz="1700" dirty="0" smtClean="0">
                <a:solidFill>
                  <a:srgbClr val="336699"/>
                </a:solidFill>
                <a:latin typeface="Calibri" pitchFamily="34" charset="0"/>
                <a:ea typeface="+mj-ea"/>
                <a:cs typeface="Trajan Pro"/>
              </a:rPr>
              <a:t>     </a:t>
            </a:r>
            <a:r>
              <a:rPr lang="es-ES" sz="1700" dirty="0" smtClean="0">
                <a:solidFill>
                  <a:srgbClr val="336699"/>
                </a:solidFill>
                <a:latin typeface="Calibri" pitchFamily="34" charset="0"/>
                <a:ea typeface="+mj-ea"/>
                <a:cs typeface="Trajan Pro"/>
              </a:rPr>
              <a:t>18</a:t>
            </a:r>
            <a:r>
              <a:rPr lang="es-ES" sz="1700" dirty="0">
                <a:solidFill>
                  <a:srgbClr val="336699"/>
                </a:solidFill>
                <a:latin typeface="Calibri" pitchFamily="34" charset="0"/>
                <a:ea typeface="+mj-ea"/>
                <a:cs typeface="Trajan Pro"/>
              </a:rPr>
              <a:t>% PEA (SHCP 2011)</a:t>
            </a:r>
          </a:p>
          <a:p>
            <a:pPr marL="285750" indent="-285750" defTabSz="457200">
              <a:lnSpc>
                <a:spcPct val="150000"/>
              </a:lnSpc>
              <a:spcBef>
                <a:spcPct val="0"/>
              </a:spcBef>
              <a:buFont typeface="Arial" panose="020B0604020202020204" pitchFamily="34" charset="0"/>
              <a:buChar char="•"/>
            </a:pPr>
            <a:r>
              <a:rPr lang="es-ES" sz="1700" dirty="0">
                <a:solidFill>
                  <a:srgbClr val="336699"/>
                </a:solidFill>
                <a:latin typeface="Calibri" pitchFamily="34" charset="0"/>
                <a:ea typeface="+mj-ea"/>
                <a:cs typeface="Trajan Pro"/>
              </a:rPr>
              <a:t>5,148 empresas en banco datos </a:t>
            </a:r>
            <a:endParaRPr lang="es-ES" sz="1700" dirty="0" smtClean="0">
              <a:solidFill>
                <a:srgbClr val="336699"/>
              </a:solidFill>
              <a:latin typeface="Calibri" pitchFamily="34" charset="0"/>
              <a:ea typeface="+mj-ea"/>
              <a:cs typeface="Trajan Pro"/>
            </a:endParaRPr>
          </a:p>
          <a:p>
            <a:pPr marL="285750" indent="-285750" defTabSz="457200">
              <a:lnSpc>
                <a:spcPct val="150000"/>
              </a:lnSpc>
              <a:spcBef>
                <a:spcPct val="0"/>
              </a:spcBef>
              <a:buFont typeface="Arial" panose="020B0604020202020204" pitchFamily="34" charset="0"/>
              <a:buChar char="•"/>
            </a:pPr>
            <a:r>
              <a:rPr lang="es-ES" sz="1700" dirty="0" smtClean="0">
                <a:solidFill>
                  <a:srgbClr val="336699"/>
                </a:solidFill>
                <a:latin typeface="Calibri" pitchFamily="34" charset="0"/>
                <a:ea typeface="+mj-ea"/>
                <a:cs typeface="Trajan Pro"/>
              </a:rPr>
              <a:t>11 </a:t>
            </a:r>
            <a:r>
              <a:rPr lang="es-ES" sz="1700" dirty="0">
                <a:solidFill>
                  <a:srgbClr val="336699"/>
                </a:solidFill>
                <a:latin typeface="Calibri" pitchFamily="34" charset="0"/>
                <a:ea typeface="+mj-ea"/>
                <a:cs typeface="Trajan Pro"/>
              </a:rPr>
              <a:t>Grupos empresariales, 125,085 empleos directos, en  primera fase del portafolio del Fondo de Capital para el Desarrollo Social a </a:t>
            </a:r>
            <a:r>
              <a:rPr lang="es-ES" sz="1700" dirty="0" smtClean="0">
                <a:solidFill>
                  <a:srgbClr val="336699"/>
                </a:solidFill>
                <a:latin typeface="Calibri" pitchFamily="34" charset="0"/>
                <a:ea typeface="+mj-ea"/>
                <a:cs typeface="Trajan Pro"/>
              </a:rPr>
              <a:t>noviembre</a:t>
            </a:r>
            <a:r>
              <a:rPr lang="es-ES" sz="1700" dirty="0" smtClean="0">
                <a:solidFill>
                  <a:srgbClr val="336699"/>
                </a:solidFill>
                <a:latin typeface="Calibri" pitchFamily="34" charset="0"/>
                <a:ea typeface="+mj-ea"/>
                <a:cs typeface="Trajan Pro"/>
              </a:rPr>
              <a:t> </a:t>
            </a:r>
            <a:r>
              <a:rPr lang="es-ES" sz="1700" dirty="0">
                <a:solidFill>
                  <a:srgbClr val="336699"/>
                </a:solidFill>
                <a:latin typeface="Calibri" pitchFamily="34" charset="0"/>
                <a:ea typeface="+mj-ea"/>
                <a:cs typeface="Trajan Pro"/>
              </a:rPr>
              <a:t>de 2013</a:t>
            </a:r>
          </a:p>
        </p:txBody>
      </p:sp>
      <p:sp>
        <p:nvSpPr>
          <p:cNvPr id="2" name="Rectángulo 1"/>
          <p:cNvSpPr/>
          <p:nvPr/>
        </p:nvSpPr>
        <p:spPr>
          <a:xfrm>
            <a:off x="152251" y="2493743"/>
            <a:ext cx="3963982" cy="345553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0899" y="72008"/>
            <a:ext cx="1649573" cy="764704"/>
          </a:xfrm>
          <a:prstGeom prst="rect">
            <a:avLst/>
          </a:prstGeom>
        </p:spPr>
      </p:pic>
    </p:spTree>
    <p:extLst>
      <p:ext uri="{BB962C8B-B14F-4D97-AF65-F5344CB8AC3E}">
        <p14:creationId xmlns:p14="http://schemas.microsoft.com/office/powerpoint/2010/main" val="194832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7058176" y="6590840"/>
            <a:ext cx="2133600" cy="365125"/>
          </a:xfrm>
        </p:spPr>
        <p:txBody>
          <a:bodyPr/>
          <a:lstStyle/>
          <a:p>
            <a:fld id="{2066355A-084C-D24E-9AD2-7E4FC41EA627}" type="slidenum">
              <a:rPr lang="en-US" b="1" smtClean="0">
                <a:solidFill>
                  <a:prstClr val="black"/>
                </a:solidFill>
                <a:latin typeface="Times New Roman"/>
              </a:rPr>
              <a:pPr/>
              <a:t>8</a:t>
            </a:fld>
            <a:endParaRPr lang="en-US" b="1" dirty="0">
              <a:solidFill>
                <a:prstClr val="black"/>
              </a:solidFill>
              <a:latin typeface="Times New Roman"/>
            </a:endParaRPr>
          </a:p>
        </p:txBody>
      </p:sp>
      <p:sp>
        <p:nvSpPr>
          <p:cNvPr id="5" name="Título 4"/>
          <p:cNvSpPr>
            <a:spLocks noGrp="1"/>
          </p:cNvSpPr>
          <p:nvPr>
            <p:ph type="title"/>
          </p:nvPr>
        </p:nvSpPr>
        <p:spPr>
          <a:xfrm>
            <a:off x="323528" y="604838"/>
            <a:ext cx="8629972" cy="449262"/>
          </a:xfrm>
        </p:spPr>
        <p:txBody>
          <a:bodyPr/>
          <a:lstStyle/>
          <a:p>
            <a:pPr algn="l"/>
            <a:r>
              <a:rPr lang="es-MX" dirty="0" smtClean="0"/>
              <a:t>                            					</a:t>
            </a:r>
            <a:endParaRPr lang="es-MX" dirty="0"/>
          </a:p>
        </p:txBody>
      </p:sp>
      <p:cxnSp>
        <p:nvCxnSpPr>
          <p:cNvPr id="7" name="Conector recto de flecha 6"/>
          <p:cNvCxnSpPr/>
          <p:nvPr/>
        </p:nvCxnSpPr>
        <p:spPr>
          <a:xfrm flipV="1">
            <a:off x="866520" y="1261243"/>
            <a:ext cx="0" cy="3166533"/>
          </a:xfrm>
          <a:prstGeom prst="straightConnector1">
            <a:avLst/>
          </a:prstGeom>
          <a:ln>
            <a:solidFill>
              <a:srgbClr val="336699"/>
            </a:solidFill>
            <a:tailEnd type="arrow"/>
          </a:ln>
        </p:spPr>
        <p:style>
          <a:lnRef idx="2">
            <a:schemeClr val="accent1"/>
          </a:lnRef>
          <a:fillRef idx="0">
            <a:schemeClr val="accent1"/>
          </a:fillRef>
          <a:effectRef idx="1">
            <a:schemeClr val="accent1"/>
          </a:effectRef>
          <a:fontRef idx="minor">
            <a:schemeClr val="tx1"/>
          </a:fontRef>
        </p:style>
      </p:cxnSp>
      <p:cxnSp>
        <p:nvCxnSpPr>
          <p:cNvPr id="8" name="Conector recto de flecha 6"/>
          <p:cNvCxnSpPr/>
          <p:nvPr/>
        </p:nvCxnSpPr>
        <p:spPr>
          <a:xfrm>
            <a:off x="866520" y="4427776"/>
            <a:ext cx="7504708" cy="0"/>
          </a:xfrm>
          <a:prstGeom prst="straightConnector1">
            <a:avLst/>
          </a:prstGeom>
          <a:ln>
            <a:solidFill>
              <a:srgbClr val="336699"/>
            </a:solidFill>
            <a:tailEnd type="arrow"/>
          </a:ln>
        </p:spPr>
        <p:style>
          <a:lnRef idx="2">
            <a:schemeClr val="accent1"/>
          </a:lnRef>
          <a:fillRef idx="0">
            <a:schemeClr val="accent1"/>
          </a:fillRef>
          <a:effectRef idx="1">
            <a:schemeClr val="accent1"/>
          </a:effectRef>
          <a:fontRef idx="minor">
            <a:schemeClr val="tx1"/>
          </a:fontRef>
        </p:style>
      </p:cxnSp>
      <p:cxnSp>
        <p:nvCxnSpPr>
          <p:cNvPr id="9" name="Conector recto 9"/>
          <p:cNvCxnSpPr/>
          <p:nvPr/>
        </p:nvCxnSpPr>
        <p:spPr>
          <a:xfrm flipH="1" flipV="1">
            <a:off x="2167227" y="1261244"/>
            <a:ext cx="2844" cy="3165476"/>
          </a:xfrm>
          <a:prstGeom prst="line">
            <a:avLst/>
          </a:prstGeom>
          <a:ln>
            <a:solidFill>
              <a:srgbClr val="336699"/>
            </a:solidFill>
            <a:prstDash val="dash"/>
          </a:ln>
        </p:spPr>
        <p:style>
          <a:lnRef idx="2">
            <a:schemeClr val="accent1"/>
          </a:lnRef>
          <a:fillRef idx="0">
            <a:schemeClr val="accent1"/>
          </a:fillRef>
          <a:effectRef idx="1">
            <a:schemeClr val="accent1"/>
          </a:effectRef>
          <a:fontRef idx="minor">
            <a:schemeClr val="tx1"/>
          </a:fontRef>
        </p:style>
      </p:cxnSp>
      <p:cxnSp>
        <p:nvCxnSpPr>
          <p:cNvPr id="10" name="Conector recto 12"/>
          <p:cNvCxnSpPr/>
          <p:nvPr/>
        </p:nvCxnSpPr>
        <p:spPr>
          <a:xfrm flipV="1">
            <a:off x="3411849" y="1261244"/>
            <a:ext cx="10230" cy="3151365"/>
          </a:xfrm>
          <a:prstGeom prst="line">
            <a:avLst/>
          </a:prstGeom>
          <a:ln>
            <a:solidFill>
              <a:srgbClr val="336699"/>
            </a:solidFill>
            <a:prstDash val="dash"/>
          </a:ln>
        </p:spPr>
        <p:style>
          <a:lnRef idx="2">
            <a:schemeClr val="accent1"/>
          </a:lnRef>
          <a:fillRef idx="0">
            <a:schemeClr val="accent1"/>
          </a:fillRef>
          <a:effectRef idx="1">
            <a:schemeClr val="accent1"/>
          </a:effectRef>
          <a:fontRef idx="minor">
            <a:schemeClr val="tx1"/>
          </a:fontRef>
        </p:style>
      </p:cxnSp>
      <p:cxnSp>
        <p:nvCxnSpPr>
          <p:cNvPr id="11" name="Conector recto 14"/>
          <p:cNvCxnSpPr/>
          <p:nvPr/>
        </p:nvCxnSpPr>
        <p:spPr>
          <a:xfrm flipH="1" flipV="1">
            <a:off x="4819100" y="1261244"/>
            <a:ext cx="3860" cy="3151365"/>
          </a:xfrm>
          <a:prstGeom prst="line">
            <a:avLst/>
          </a:prstGeom>
          <a:ln>
            <a:solidFill>
              <a:srgbClr val="336699"/>
            </a:solidFill>
            <a:prstDash val="dash"/>
          </a:ln>
        </p:spPr>
        <p:style>
          <a:lnRef idx="2">
            <a:schemeClr val="accent1"/>
          </a:lnRef>
          <a:fillRef idx="0">
            <a:schemeClr val="accent1"/>
          </a:fillRef>
          <a:effectRef idx="1">
            <a:schemeClr val="accent1"/>
          </a:effectRef>
          <a:fontRef idx="minor">
            <a:schemeClr val="tx1"/>
          </a:fontRef>
        </p:style>
      </p:cxnSp>
      <p:cxnSp>
        <p:nvCxnSpPr>
          <p:cNvPr id="12" name="Conector recto 16"/>
          <p:cNvCxnSpPr/>
          <p:nvPr/>
        </p:nvCxnSpPr>
        <p:spPr>
          <a:xfrm flipH="1" flipV="1">
            <a:off x="6455876" y="1286646"/>
            <a:ext cx="3973" cy="3111852"/>
          </a:xfrm>
          <a:prstGeom prst="line">
            <a:avLst/>
          </a:prstGeom>
          <a:ln>
            <a:solidFill>
              <a:srgbClr val="336699"/>
            </a:solidFill>
            <a:prstDash val="dash"/>
          </a:ln>
        </p:spPr>
        <p:style>
          <a:lnRef idx="2">
            <a:schemeClr val="accent1"/>
          </a:lnRef>
          <a:fillRef idx="0">
            <a:schemeClr val="accent1"/>
          </a:fillRef>
          <a:effectRef idx="1">
            <a:schemeClr val="accent1"/>
          </a:effectRef>
          <a:fontRef idx="minor">
            <a:schemeClr val="tx1"/>
          </a:fontRef>
        </p:style>
      </p:cxnSp>
      <p:sp>
        <p:nvSpPr>
          <p:cNvPr id="13" name="CuadroTexto 18"/>
          <p:cNvSpPr txBox="1"/>
          <p:nvPr/>
        </p:nvSpPr>
        <p:spPr>
          <a:xfrm rot="16200000">
            <a:off x="171177" y="1719382"/>
            <a:ext cx="1099019" cy="369332"/>
          </a:xfrm>
          <a:prstGeom prst="rect">
            <a:avLst/>
          </a:prstGeom>
          <a:noFill/>
        </p:spPr>
        <p:txBody>
          <a:bodyPr wrap="none" rtlCol="0">
            <a:spAutoFit/>
          </a:bodyPr>
          <a:lstStyle/>
          <a:p>
            <a:r>
              <a:rPr lang="es-ES" b="1" dirty="0" smtClean="0">
                <a:solidFill>
                  <a:srgbClr val="336699"/>
                </a:solidFill>
                <a:latin typeface="Calibri" panose="020F0502020204030204" pitchFamily="34" charset="0"/>
                <a:cs typeface="Arial"/>
              </a:rPr>
              <a:t>Empresas</a:t>
            </a:r>
            <a:endParaRPr lang="es-ES" b="1" dirty="0">
              <a:solidFill>
                <a:srgbClr val="336699"/>
              </a:solidFill>
              <a:latin typeface="Calibri" panose="020F0502020204030204" pitchFamily="34" charset="0"/>
              <a:cs typeface="Arial"/>
            </a:endParaRPr>
          </a:p>
        </p:txBody>
      </p:sp>
      <p:sp>
        <p:nvSpPr>
          <p:cNvPr id="14" name="CuadroTexto 19"/>
          <p:cNvSpPr txBox="1"/>
          <p:nvPr/>
        </p:nvSpPr>
        <p:spPr>
          <a:xfrm>
            <a:off x="7425424" y="4112642"/>
            <a:ext cx="904415" cy="369332"/>
          </a:xfrm>
          <a:prstGeom prst="rect">
            <a:avLst/>
          </a:prstGeom>
          <a:noFill/>
        </p:spPr>
        <p:txBody>
          <a:bodyPr wrap="none" rtlCol="0">
            <a:spAutoFit/>
          </a:bodyPr>
          <a:lstStyle/>
          <a:p>
            <a:r>
              <a:rPr lang="es-ES" b="1" dirty="0" smtClean="0">
                <a:solidFill>
                  <a:srgbClr val="336699"/>
                </a:solidFill>
                <a:latin typeface="Calibri" panose="020F0502020204030204" pitchFamily="34" charset="0"/>
                <a:cs typeface="Arial"/>
              </a:rPr>
              <a:t>Tiempo</a:t>
            </a:r>
            <a:endParaRPr lang="es-ES" b="1" dirty="0">
              <a:solidFill>
                <a:srgbClr val="336699"/>
              </a:solidFill>
              <a:latin typeface="Calibri" panose="020F0502020204030204" pitchFamily="34" charset="0"/>
              <a:cs typeface="Arial"/>
            </a:endParaRPr>
          </a:p>
        </p:txBody>
      </p:sp>
      <p:sp>
        <p:nvSpPr>
          <p:cNvPr id="15" name="Elipse 11"/>
          <p:cNvSpPr/>
          <p:nvPr/>
        </p:nvSpPr>
        <p:spPr>
          <a:xfrm>
            <a:off x="2170071" y="2988450"/>
            <a:ext cx="1300706" cy="643471"/>
          </a:xfrm>
          <a:prstGeom prst="ellipse">
            <a:avLst/>
          </a:prstGeom>
          <a:solidFill>
            <a:schemeClr val="bg1">
              <a:lumMod val="65000"/>
            </a:schemeClr>
          </a:solidFill>
          <a:ln>
            <a:solidFill>
              <a:schemeClr val="bg1">
                <a:lumMod val="65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s-ES" sz="1400" dirty="0" smtClean="0">
                <a:solidFill>
                  <a:srgbClr val="336699"/>
                </a:solidFill>
                <a:latin typeface="Calibri" panose="020F0502020204030204" pitchFamily="34" charset="0"/>
                <a:cs typeface="Arial"/>
              </a:rPr>
              <a:t>Empresas</a:t>
            </a:r>
          </a:p>
          <a:p>
            <a:pPr algn="ctr"/>
            <a:r>
              <a:rPr lang="es-ES" sz="1400" dirty="0" smtClean="0">
                <a:solidFill>
                  <a:srgbClr val="336699"/>
                </a:solidFill>
                <a:latin typeface="Calibri" panose="020F0502020204030204" pitchFamily="34" charset="0"/>
                <a:cs typeface="Arial"/>
              </a:rPr>
              <a:t>Nuevas</a:t>
            </a:r>
            <a:endParaRPr lang="es-ES" sz="1400" dirty="0">
              <a:solidFill>
                <a:srgbClr val="336699"/>
              </a:solidFill>
              <a:latin typeface="Calibri" panose="020F0502020204030204" pitchFamily="34" charset="0"/>
              <a:cs typeface="Arial"/>
            </a:endParaRPr>
          </a:p>
        </p:txBody>
      </p:sp>
      <p:sp>
        <p:nvSpPr>
          <p:cNvPr id="16" name="Elipse 15"/>
          <p:cNvSpPr/>
          <p:nvPr/>
        </p:nvSpPr>
        <p:spPr>
          <a:xfrm>
            <a:off x="4831413" y="1900136"/>
            <a:ext cx="1596839" cy="749651"/>
          </a:xfrm>
          <a:prstGeom prst="ellipse">
            <a:avLst/>
          </a:prstGeom>
          <a:solidFill>
            <a:srgbClr val="A6A6A6"/>
          </a:solidFill>
          <a:ln>
            <a:solidFill>
              <a:srgbClr val="A6A6A6"/>
            </a:solidFill>
          </a:ln>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s-ES" sz="1400" dirty="0" smtClean="0">
                <a:solidFill>
                  <a:srgbClr val="336699"/>
                </a:solidFill>
                <a:latin typeface="Calibri" panose="020F0502020204030204" pitchFamily="34" charset="0"/>
                <a:cs typeface="Arial"/>
              </a:rPr>
              <a:t>Empresas</a:t>
            </a:r>
          </a:p>
          <a:p>
            <a:pPr algn="ctr"/>
            <a:r>
              <a:rPr lang="es-ES" sz="1400" dirty="0" smtClean="0">
                <a:solidFill>
                  <a:srgbClr val="336699"/>
                </a:solidFill>
                <a:latin typeface="Calibri" panose="020F0502020204030204" pitchFamily="34" charset="0"/>
                <a:cs typeface="Arial"/>
              </a:rPr>
              <a:t>en crecimiento</a:t>
            </a:r>
            <a:endParaRPr lang="es-ES" sz="1400" dirty="0">
              <a:solidFill>
                <a:srgbClr val="336699"/>
              </a:solidFill>
              <a:latin typeface="Calibri" panose="020F0502020204030204" pitchFamily="34" charset="0"/>
              <a:cs typeface="Arial"/>
            </a:endParaRPr>
          </a:p>
        </p:txBody>
      </p:sp>
      <p:sp>
        <p:nvSpPr>
          <p:cNvPr id="17" name="29 Arco"/>
          <p:cNvSpPr/>
          <p:nvPr/>
        </p:nvSpPr>
        <p:spPr>
          <a:xfrm rot="9803455">
            <a:off x="1393822" y="2838438"/>
            <a:ext cx="3006293" cy="1274371"/>
          </a:xfrm>
          <a:prstGeom prst="arc">
            <a:avLst>
              <a:gd name="adj1" fmla="val 10770266"/>
              <a:gd name="adj2" fmla="val 21440180"/>
            </a:avLst>
          </a:prstGeom>
          <a:ln>
            <a:solidFill>
              <a:srgbClr val="59595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MX">
              <a:solidFill>
                <a:srgbClr val="336699"/>
              </a:solidFill>
              <a:latin typeface="Arial"/>
              <a:cs typeface="Arial"/>
            </a:endParaRPr>
          </a:p>
        </p:txBody>
      </p:sp>
      <p:sp>
        <p:nvSpPr>
          <p:cNvPr id="18" name="Elipse 13"/>
          <p:cNvSpPr/>
          <p:nvPr/>
        </p:nvSpPr>
        <p:spPr>
          <a:xfrm>
            <a:off x="3436187" y="2505839"/>
            <a:ext cx="1432797" cy="635015"/>
          </a:xfrm>
          <a:prstGeom prst="ellipse">
            <a:avLst/>
          </a:prstGeom>
          <a:solidFill>
            <a:schemeClr val="bg1">
              <a:lumMod val="65000"/>
            </a:schemeClr>
          </a:solidFill>
          <a:ln>
            <a:solidFill>
              <a:srgbClr val="A6A6A6"/>
            </a:solidFill>
          </a:ln>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s-ES" sz="1400" dirty="0" smtClean="0">
                <a:solidFill>
                  <a:srgbClr val="336699"/>
                </a:solidFill>
                <a:latin typeface="Calibri" panose="020F0502020204030204" pitchFamily="34" charset="0"/>
                <a:cs typeface="Arial"/>
              </a:rPr>
              <a:t>Empresas</a:t>
            </a:r>
          </a:p>
          <a:p>
            <a:pPr algn="ctr"/>
            <a:r>
              <a:rPr lang="es-ES" sz="1400" dirty="0" smtClean="0">
                <a:solidFill>
                  <a:srgbClr val="336699"/>
                </a:solidFill>
                <a:latin typeface="Calibri" panose="020F0502020204030204" pitchFamily="34" charset="0"/>
                <a:cs typeface="Arial"/>
              </a:rPr>
              <a:t>Tempranas</a:t>
            </a:r>
            <a:endParaRPr lang="es-ES" sz="1400" dirty="0">
              <a:solidFill>
                <a:srgbClr val="336699"/>
              </a:solidFill>
              <a:latin typeface="Calibri" panose="020F0502020204030204" pitchFamily="34" charset="0"/>
              <a:cs typeface="Arial"/>
            </a:endParaRPr>
          </a:p>
        </p:txBody>
      </p:sp>
      <p:sp>
        <p:nvSpPr>
          <p:cNvPr id="19" name="30 Arco"/>
          <p:cNvSpPr/>
          <p:nvPr/>
        </p:nvSpPr>
        <p:spPr>
          <a:xfrm rot="20915763">
            <a:off x="4308004" y="1481382"/>
            <a:ext cx="3006293" cy="1274371"/>
          </a:xfrm>
          <a:prstGeom prst="arc">
            <a:avLst>
              <a:gd name="adj1" fmla="val 10577849"/>
              <a:gd name="adj2" fmla="val 21341768"/>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MX">
              <a:solidFill>
                <a:srgbClr val="336699"/>
              </a:solidFill>
              <a:latin typeface="Arial"/>
              <a:cs typeface="Arial"/>
            </a:endParaRPr>
          </a:p>
        </p:txBody>
      </p:sp>
      <p:sp>
        <p:nvSpPr>
          <p:cNvPr id="20" name="Elipse 17"/>
          <p:cNvSpPr/>
          <p:nvPr/>
        </p:nvSpPr>
        <p:spPr>
          <a:xfrm>
            <a:off x="6468789" y="1413777"/>
            <a:ext cx="1737508" cy="744943"/>
          </a:xfrm>
          <a:prstGeom prst="ellipse">
            <a:avLst/>
          </a:prstGeom>
          <a:solidFill>
            <a:srgbClr val="A6A6A6"/>
          </a:solidFill>
          <a:ln>
            <a:solidFill>
              <a:srgbClr val="A6A6A6"/>
            </a:solidFill>
          </a:ln>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s-ES" sz="1400" dirty="0" smtClean="0">
                <a:solidFill>
                  <a:srgbClr val="336699"/>
                </a:solidFill>
                <a:latin typeface="Calibri" panose="020F0502020204030204" pitchFamily="34" charset="0"/>
                <a:cs typeface="Arial"/>
              </a:rPr>
              <a:t>Empresas</a:t>
            </a:r>
          </a:p>
          <a:p>
            <a:pPr algn="ctr"/>
            <a:r>
              <a:rPr lang="es-ES" sz="1400" dirty="0" smtClean="0">
                <a:solidFill>
                  <a:srgbClr val="336699"/>
                </a:solidFill>
                <a:latin typeface="Calibri" panose="020F0502020204030204" pitchFamily="34" charset="0"/>
                <a:cs typeface="Arial"/>
              </a:rPr>
              <a:t>en</a:t>
            </a:r>
            <a:r>
              <a:rPr lang="es-ES" sz="1400" b="1" dirty="0" smtClean="0">
                <a:solidFill>
                  <a:srgbClr val="336699"/>
                </a:solidFill>
                <a:latin typeface="Calibri" panose="020F0502020204030204" pitchFamily="34" charset="0"/>
                <a:cs typeface="Arial"/>
              </a:rPr>
              <a:t> </a:t>
            </a:r>
            <a:r>
              <a:rPr lang="es-ES" sz="1400" dirty="0" smtClean="0">
                <a:solidFill>
                  <a:srgbClr val="336699"/>
                </a:solidFill>
                <a:latin typeface="Calibri" panose="020F0502020204030204" pitchFamily="34" charset="0"/>
                <a:cs typeface="Arial"/>
              </a:rPr>
              <a:t>consolidación</a:t>
            </a:r>
            <a:endParaRPr lang="es-ES" sz="1400" dirty="0">
              <a:solidFill>
                <a:srgbClr val="336699"/>
              </a:solidFill>
              <a:latin typeface="Calibri" panose="020F0502020204030204" pitchFamily="34" charset="0"/>
              <a:cs typeface="Arial"/>
            </a:endParaRPr>
          </a:p>
        </p:txBody>
      </p:sp>
      <p:sp>
        <p:nvSpPr>
          <p:cNvPr id="21" name="Elipse 7"/>
          <p:cNvSpPr/>
          <p:nvPr/>
        </p:nvSpPr>
        <p:spPr>
          <a:xfrm>
            <a:off x="900387" y="3437351"/>
            <a:ext cx="1269684" cy="651768"/>
          </a:xfrm>
          <a:prstGeom prst="ellipse">
            <a:avLst/>
          </a:prstGeom>
          <a:solidFill>
            <a:schemeClr val="bg1">
              <a:lumMod val="65000"/>
            </a:schemeClr>
          </a:solidFill>
          <a:ln>
            <a:solidFill>
              <a:schemeClr val="bg1">
                <a:lumMod val="65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s-ES" sz="1400" dirty="0" smtClean="0">
                <a:solidFill>
                  <a:srgbClr val="336699"/>
                </a:solidFill>
                <a:latin typeface="Calibri" panose="020F0502020204030204" pitchFamily="34" charset="0"/>
                <a:cs typeface="Arial"/>
              </a:rPr>
              <a:t>Empresas</a:t>
            </a:r>
          </a:p>
          <a:p>
            <a:pPr algn="ctr"/>
            <a:r>
              <a:rPr lang="es-ES" sz="1400" dirty="0" smtClean="0">
                <a:solidFill>
                  <a:srgbClr val="336699"/>
                </a:solidFill>
                <a:latin typeface="Calibri" panose="020F0502020204030204" pitchFamily="34" charset="0"/>
                <a:cs typeface="Arial"/>
              </a:rPr>
              <a:t>en gestación </a:t>
            </a:r>
            <a:endParaRPr lang="es-ES" sz="1400" dirty="0">
              <a:solidFill>
                <a:srgbClr val="336699"/>
              </a:solidFill>
              <a:latin typeface="Calibri" panose="020F0502020204030204" pitchFamily="34" charset="0"/>
              <a:cs typeface="Arial"/>
            </a:endParaRPr>
          </a:p>
        </p:txBody>
      </p:sp>
      <p:graphicFrame>
        <p:nvGraphicFramePr>
          <p:cNvPr id="23" name="Tabla 22"/>
          <p:cNvGraphicFramePr>
            <a:graphicFrameLocks noGrp="1"/>
          </p:cNvGraphicFramePr>
          <p:nvPr>
            <p:extLst>
              <p:ext uri="{D42A27DB-BD31-4B8C-83A1-F6EECF244321}">
                <p14:modId xmlns:p14="http://schemas.microsoft.com/office/powerpoint/2010/main" val="3795092271"/>
              </p:ext>
            </p:extLst>
          </p:nvPr>
        </p:nvGraphicFramePr>
        <p:xfrm>
          <a:off x="381927" y="4732775"/>
          <a:ext cx="8382002" cy="1674142"/>
        </p:xfrm>
        <a:graphic>
          <a:graphicData uri="http://schemas.openxmlformats.org/drawingml/2006/table">
            <a:tbl>
              <a:tblPr firstRow="1" bandRow="1">
                <a:tableStyleId>{8799B23B-EC83-4686-B30A-512413B5E67A}</a:tableStyleId>
              </a:tblPr>
              <a:tblGrid>
                <a:gridCol w="832555"/>
                <a:gridCol w="1298222"/>
                <a:gridCol w="1298222"/>
                <a:gridCol w="1312334"/>
                <a:gridCol w="1750767"/>
                <a:gridCol w="1889902"/>
              </a:tblGrid>
              <a:tr h="790222">
                <a:tc>
                  <a:txBody>
                    <a:bodyPr/>
                    <a:lstStyle/>
                    <a:p>
                      <a:endParaRPr lang="es-ES" sz="1400" dirty="0" smtClean="0">
                        <a:solidFill>
                          <a:srgbClr val="336699"/>
                        </a:solidFill>
                        <a:latin typeface="Calibri" panose="020F0502020204030204" pitchFamily="34" charset="0"/>
                      </a:endParaRPr>
                    </a:p>
                    <a:p>
                      <a:r>
                        <a:rPr lang="es-ES" sz="1400" dirty="0" smtClean="0">
                          <a:solidFill>
                            <a:srgbClr val="336699"/>
                          </a:solidFill>
                          <a:latin typeface="Calibri" panose="020F0502020204030204" pitchFamily="34" charset="0"/>
                        </a:rPr>
                        <a:t>Tipos</a:t>
                      </a:r>
                      <a:endParaRPr lang="es-ES" sz="1400" dirty="0">
                        <a:solidFill>
                          <a:srgbClr val="336699"/>
                        </a:solidFill>
                        <a:latin typeface="Calibri" panose="020F0502020204030204" pitchFamily="34" charset="0"/>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254D31">
                        <a:alpha val="40000"/>
                      </a:srgbClr>
                    </a:solidFill>
                  </a:tcPr>
                </a:tc>
                <a:tc>
                  <a:txBody>
                    <a:bodyPr/>
                    <a:lstStyle/>
                    <a:p>
                      <a:r>
                        <a:rPr lang="es-ES" sz="1300" b="0" dirty="0" smtClean="0">
                          <a:solidFill>
                            <a:srgbClr val="336699"/>
                          </a:solidFill>
                          <a:latin typeface="Calibri" panose="020F0502020204030204" pitchFamily="34" charset="0"/>
                        </a:rPr>
                        <a:t>Capital Ángel I&amp;D</a:t>
                      </a:r>
                      <a:endParaRPr lang="es-ES" sz="1300" b="0" dirty="0">
                        <a:solidFill>
                          <a:srgbClr val="336699"/>
                        </a:solidFill>
                        <a:latin typeface="Calibri" panose="020F0502020204030204" pitchFamily="34" charset="0"/>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s-ES" sz="1300" b="0" dirty="0" smtClean="0">
                          <a:solidFill>
                            <a:srgbClr val="336699"/>
                          </a:solidFill>
                          <a:latin typeface="Calibri" panose="020F0502020204030204" pitchFamily="34" charset="0"/>
                        </a:rPr>
                        <a:t>Capital semilla</a:t>
                      </a:r>
                      <a:r>
                        <a:rPr lang="es-ES" sz="1300" b="0" baseline="0" dirty="0" smtClean="0">
                          <a:solidFill>
                            <a:srgbClr val="336699"/>
                          </a:solidFill>
                          <a:latin typeface="Calibri" panose="020F0502020204030204" pitchFamily="34" charset="0"/>
                        </a:rPr>
                        <a:t> (inicio)</a:t>
                      </a:r>
                      <a:endParaRPr lang="es-ES" sz="1300" b="0" dirty="0">
                        <a:solidFill>
                          <a:srgbClr val="336699"/>
                        </a:solidFill>
                        <a:latin typeface="Calibri" panose="020F0502020204030204" pitchFamily="34" charset="0"/>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s-ES" sz="1300" b="0" dirty="0" smtClean="0">
                          <a:solidFill>
                            <a:srgbClr val="336699"/>
                          </a:solidFill>
                          <a:latin typeface="Calibri" panose="020F0502020204030204" pitchFamily="34" charset="0"/>
                        </a:rPr>
                        <a:t>Emprendedor</a:t>
                      </a:r>
                      <a:r>
                        <a:rPr lang="es-ES" sz="1300" b="0" baseline="0" dirty="0" smtClean="0">
                          <a:solidFill>
                            <a:srgbClr val="336699"/>
                          </a:solidFill>
                          <a:latin typeface="Calibri" panose="020F0502020204030204" pitchFamily="34" charset="0"/>
                        </a:rPr>
                        <a:t> Reingeniería (1.5-5 años)</a:t>
                      </a:r>
                      <a:endParaRPr lang="es-ES" sz="1300" b="0" dirty="0">
                        <a:solidFill>
                          <a:srgbClr val="336699"/>
                        </a:solidFill>
                        <a:latin typeface="Calibri" panose="020F0502020204030204" pitchFamily="34" charset="0"/>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s-ES" sz="1300" b="0" dirty="0" smtClean="0">
                          <a:solidFill>
                            <a:srgbClr val="336699"/>
                          </a:solidFill>
                          <a:latin typeface="Calibri" panose="020F0502020204030204" pitchFamily="34" charset="0"/>
                        </a:rPr>
                        <a:t>Capital</a:t>
                      </a:r>
                      <a:r>
                        <a:rPr lang="es-ES" sz="1300" b="0" baseline="0" dirty="0" smtClean="0">
                          <a:solidFill>
                            <a:srgbClr val="336699"/>
                          </a:solidFill>
                          <a:latin typeface="Calibri" panose="020F0502020204030204" pitchFamily="34" charset="0"/>
                        </a:rPr>
                        <a:t> de Desarrollo Reingeniería (5 -7 años)</a:t>
                      </a:r>
                      <a:endParaRPr lang="es-ES" sz="1300" b="0" dirty="0">
                        <a:solidFill>
                          <a:srgbClr val="336699"/>
                        </a:solidFill>
                        <a:latin typeface="Calibri" panose="020F0502020204030204" pitchFamily="34" charset="0"/>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s-ES" sz="1300" b="0" dirty="0" smtClean="0">
                          <a:solidFill>
                            <a:srgbClr val="336699"/>
                          </a:solidFill>
                          <a:latin typeface="Calibri" panose="020F0502020204030204" pitchFamily="34" charset="0"/>
                        </a:rPr>
                        <a:t>Capital de</a:t>
                      </a:r>
                      <a:r>
                        <a:rPr lang="es-ES" sz="1300" b="0" baseline="0" dirty="0" smtClean="0">
                          <a:solidFill>
                            <a:srgbClr val="336699"/>
                          </a:solidFill>
                          <a:latin typeface="Calibri" panose="020F0502020204030204" pitchFamily="34" charset="0"/>
                        </a:rPr>
                        <a:t> consolidación (más de 7 años)</a:t>
                      </a:r>
                      <a:endParaRPr lang="es-ES" sz="1300" b="0" dirty="0">
                        <a:solidFill>
                          <a:srgbClr val="336699"/>
                        </a:solidFill>
                        <a:latin typeface="Calibri" panose="020F0502020204030204" pitchFamily="34" charset="0"/>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587586">
                <a:tc>
                  <a:txBody>
                    <a:bodyPr/>
                    <a:lstStyle/>
                    <a:p>
                      <a:endParaRPr lang="es-ES" sz="1400" b="1" dirty="0" smtClean="0">
                        <a:solidFill>
                          <a:srgbClr val="336699"/>
                        </a:solidFill>
                        <a:latin typeface="Calibri" panose="020F0502020204030204" pitchFamily="34" charset="0"/>
                      </a:endParaRPr>
                    </a:p>
                    <a:p>
                      <a:r>
                        <a:rPr lang="es-ES" sz="1400" b="1" dirty="0" err="1" smtClean="0">
                          <a:solidFill>
                            <a:srgbClr val="336699"/>
                          </a:solidFill>
                          <a:latin typeface="Calibri" panose="020F0502020204030204" pitchFamily="34" charset="0"/>
                        </a:rPr>
                        <a:t>Caract</a:t>
                      </a:r>
                      <a:r>
                        <a:rPr lang="es-ES" sz="1400" b="1" dirty="0" smtClean="0">
                          <a:solidFill>
                            <a:srgbClr val="336699"/>
                          </a:solidFill>
                          <a:latin typeface="Calibri" panose="020F0502020204030204" pitchFamily="34" charset="0"/>
                        </a:rPr>
                        <a:t>.</a:t>
                      </a:r>
                      <a:endParaRPr lang="es-ES" sz="1400" b="1" dirty="0">
                        <a:solidFill>
                          <a:srgbClr val="336699"/>
                        </a:solidFill>
                        <a:latin typeface="Calibri" panose="020F0502020204030204" pitchFamily="34" charset="0"/>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254D31">
                        <a:alpha val="40000"/>
                      </a:srgbClr>
                    </a:solidFill>
                  </a:tcPr>
                </a:tc>
                <a:tc>
                  <a:txBody>
                    <a:bodyPr/>
                    <a:lstStyle/>
                    <a:p>
                      <a:r>
                        <a:rPr lang="es-ES" sz="1300" dirty="0" smtClean="0">
                          <a:solidFill>
                            <a:srgbClr val="336699"/>
                          </a:solidFill>
                          <a:latin typeface="Calibri" panose="020F0502020204030204" pitchFamily="34" charset="0"/>
                        </a:rPr>
                        <a:t>Subsidio</a:t>
                      </a:r>
                      <a:endParaRPr lang="es-ES" sz="1300" dirty="0">
                        <a:solidFill>
                          <a:srgbClr val="336699"/>
                        </a:solidFill>
                        <a:latin typeface="Calibri" panose="020F0502020204030204" pitchFamily="34" charset="0"/>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s-ES" sz="1300" dirty="0" smtClean="0">
                          <a:solidFill>
                            <a:srgbClr val="336699"/>
                          </a:solidFill>
                          <a:latin typeface="Calibri" panose="020F0502020204030204" pitchFamily="34" charset="0"/>
                        </a:rPr>
                        <a:t>Subsidio</a:t>
                      </a:r>
                      <a:r>
                        <a:rPr lang="es-ES" sz="1300" baseline="0" dirty="0" smtClean="0">
                          <a:solidFill>
                            <a:srgbClr val="336699"/>
                          </a:solidFill>
                          <a:latin typeface="Calibri" panose="020F0502020204030204" pitchFamily="34" charset="0"/>
                        </a:rPr>
                        <a:t> + Capital de impacto social reembolsable</a:t>
                      </a:r>
                      <a:endParaRPr lang="es-ES" sz="1300" dirty="0">
                        <a:solidFill>
                          <a:srgbClr val="336699"/>
                        </a:solidFill>
                        <a:latin typeface="Calibri" panose="020F0502020204030204" pitchFamily="34" charset="0"/>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s-ES" sz="1300" dirty="0" smtClean="0">
                          <a:solidFill>
                            <a:srgbClr val="336699"/>
                          </a:solidFill>
                          <a:latin typeface="Calibri" panose="020F0502020204030204" pitchFamily="34" charset="0"/>
                        </a:rPr>
                        <a:t>Subsidio</a:t>
                      </a:r>
                      <a:r>
                        <a:rPr lang="es-ES" sz="1300" baseline="0" dirty="0" smtClean="0">
                          <a:solidFill>
                            <a:srgbClr val="336699"/>
                          </a:solidFill>
                          <a:latin typeface="Calibri" panose="020F0502020204030204" pitchFamily="34" charset="0"/>
                        </a:rPr>
                        <a:t> + Capital de impacto social reembolsable</a:t>
                      </a:r>
                      <a:endParaRPr lang="es-ES" sz="1300" dirty="0">
                        <a:solidFill>
                          <a:srgbClr val="336699"/>
                        </a:solidFill>
                        <a:latin typeface="Calibri" panose="020F0502020204030204" pitchFamily="34" charset="0"/>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s-ES" sz="1300" dirty="0" smtClean="0">
                          <a:solidFill>
                            <a:srgbClr val="336699"/>
                          </a:solidFill>
                          <a:latin typeface="Calibri" panose="020F0502020204030204" pitchFamily="34" charset="0"/>
                        </a:rPr>
                        <a:t>Capital de impacto Social</a:t>
                      </a:r>
                      <a:r>
                        <a:rPr lang="es-ES" sz="1300" baseline="0" dirty="0" smtClean="0">
                          <a:solidFill>
                            <a:srgbClr val="336699"/>
                          </a:solidFill>
                          <a:latin typeface="Calibri" panose="020F0502020204030204" pitchFamily="34" charset="0"/>
                        </a:rPr>
                        <a:t> + capital fondos convencionales</a:t>
                      </a:r>
                      <a:endParaRPr lang="es-ES" sz="1300" dirty="0">
                        <a:solidFill>
                          <a:srgbClr val="336699"/>
                        </a:solidFill>
                        <a:latin typeface="Calibri" panose="020F0502020204030204" pitchFamily="34" charset="0"/>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s-ES" sz="1300" dirty="0" smtClean="0">
                          <a:solidFill>
                            <a:srgbClr val="336699"/>
                          </a:solidFill>
                          <a:latin typeface="Calibri" panose="020F0502020204030204" pitchFamily="34" charset="0"/>
                        </a:rPr>
                        <a:t>Capital</a:t>
                      </a:r>
                      <a:r>
                        <a:rPr lang="es-ES" sz="1300" baseline="0" dirty="0" smtClean="0">
                          <a:solidFill>
                            <a:srgbClr val="336699"/>
                          </a:solidFill>
                          <a:latin typeface="Calibri" panose="020F0502020204030204" pitchFamily="34" charset="0"/>
                        </a:rPr>
                        <a:t> de impacto social + capital fondos convencionales </a:t>
                      </a:r>
                      <a:endParaRPr lang="es-ES" sz="1300" dirty="0">
                        <a:solidFill>
                          <a:srgbClr val="336699"/>
                        </a:solidFill>
                        <a:latin typeface="Calibri" panose="020F0502020204030204" pitchFamily="34" charset="0"/>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bl>
          </a:graphicData>
        </a:graphic>
      </p:graphicFrame>
      <p:sp>
        <p:nvSpPr>
          <p:cNvPr id="24" name="Título 4"/>
          <p:cNvSpPr txBox="1">
            <a:spLocks/>
          </p:cNvSpPr>
          <p:nvPr/>
        </p:nvSpPr>
        <p:spPr>
          <a:xfrm>
            <a:off x="323528" y="603474"/>
            <a:ext cx="8629972" cy="449262"/>
          </a:xfrm>
          <a:prstGeom prst="rect">
            <a:avLst/>
          </a:prstGeom>
        </p:spPr>
        <p:txBody>
          <a:bodyPr vert="horz" lIns="91440" tIns="45720" rIns="91440" bIns="45720" rtlCol="0" anchor="ctr">
            <a:noAutofit/>
          </a:bodyPr>
          <a:lstStyle>
            <a:lvl1pPr algn="r" defTabSz="457200" rtl="0" eaLnBrk="1" latinLnBrk="0" hangingPunct="1">
              <a:spcBef>
                <a:spcPct val="0"/>
              </a:spcBef>
              <a:buNone/>
              <a:defRPr sz="2000" kern="1200">
                <a:solidFill>
                  <a:srgbClr val="807F83"/>
                </a:solidFill>
                <a:latin typeface="Calibri" pitchFamily="34" charset="0"/>
                <a:ea typeface="+mj-ea"/>
                <a:cs typeface="Trajan Pro"/>
              </a:defRPr>
            </a:lvl1pPr>
          </a:lstStyle>
          <a:p>
            <a:pPr algn="l"/>
            <a:r>
              <a:rPr lang="es-MX" dirty="0" smtClean="0">
                <a:solidFill>
                  <a:srgbClr val="336699"/>
                </a:solidFill>
              </a:rPr>
              <a:t>VI. Sistema de Fondos           							</a:t>
            </a:r>
            <a:endParaRPr lang="es-MX" dirty="0">
              <a:solidFill>
                <a:srgbClr val="336699"/>
              </a:solidFill>
            </a:endParaRPr>
          </a:p>
        </p:txBody>
      </p:sp>
      <p:pic>
        <p:nvPicPr>
          <p:cNvPr id="25" name="Imagen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0899" y="72008"/>
            <a:ext cx="1649573" cy="764704"/>
          </a:xfrm>
          <a:prstGeom prst="rect">
            <a:avLst/>
          </a:prstGeom>
        </p:spPr>
      </p:pic>
    </p:spTree>
    <p:extLst>
      <p:ext uri="{BB962C8B-B14F-4D97-AF65-F5344CB8AC3E}">
        <p14:creationId xmlns:p14="http://schemas.microsoft.com/office/powerpoint/2010/main" val="1240247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9" name="Conector recto de flecha 108"/>
          <p:cNvCxnSpPr/>
          <p:nvPr/>
        </p:nvCxnSpPr>
        <p:spPr>
          <a:xfrm>
            <a:off x="8295801" y="5375034"/>
            <a:ext cx="768" cy="750858"/>
          </a:xfrm>
          <a:prstGeom prst="straightConnector1">
            <a:avLst/>
          </a:prstGeom>
          <a:noFill/>
          <a:ln w="25400" cap="flat" cmpd="sng" algn="ctr">
            <a:solidFill>
              <a:srgbClr val="1F497D"/>
            </a:solidFill>
            <a:prstDash val="solid"/>
            <a:tailEnd type="arrow"/>
          </a:ln>
          <a:effectLst>
            <a:outerShdw blurRad="40000" dist="20000" dir="5400000" rotWithShape="0">
              <a:srgbClr val="000000">
                <a:alpha val="38000"/>
              </a:srgbClr>
            </a:outerShdw>
          </a:effectLst>
        </p:spPr>
      </p:cxnSp>
      <p:cxnSp>
        <p:nvCxnSpPr>
          <p:cNvPr id="83" name="Conector recto de flecha 82"/>
          <p:cNvCxnSpPr>
            <a:endCxn id="85" idx="0"/>
          </p:cNvCxnSpPr>
          <p:nvPr/>
        </p:nvCxnSpPr>
        <p:spPr>
          <a:xfrm>
            <a:off x="4156918" y="5424792"/>
            <a:ext cx="768" cy="750858"/>
          </a:xfrm>
          <a:prstGeom prst="straightConnector1">
            <a:avLst/>
          </a:prstGeom>
          <a:noFill/>
          <a:ln w="25400" cap="flat" cmpd="sng" algn="ctr">
            <a:solidFill>
              <a:srgbClr val="1F497D"/>
            </a:solidFill>
            <a:prstDash val="solid"/>
            <a:tailEnd type="arrow"/>
          </a:ln>
          <a:effectLst>
            <a:outerShdw blurRad="40000" dist="20000" dir="5400000" rotWithShape="0">
              <a:srgbClr val="000000">
                <a:alpha val="38000"/>
              </a:srgbClr>
            </a:outerShdw>
          </a:effectLst>
        </p:spPr>
      </p:cxnSp>
      <p:cxnSp>
        <p:nvCxnSpPr>
          <p:cNvPr id="91" name="Conector recto de flecha 90"/>
          <p:cNvCxnSpPr>
            <a:endCxn id="93" idx="0"/>
          </p:cNvCxnSpPr>
          <p:nvPr/>
        </p:nvCxnSpPr>
        <p:spPr>
          <a:xfrm>
            <a:off x="5236598" y="5435523"/>
            <a:ext cx="768" cy="750858"/>
          </a:xfrm>
          <a:prstGeom prst="straightConnector1">
            <a:avLst/>
          </a:prstGeom>
          <a:noFill/>
          <a:ln w="25400" cap="flat" cmpd="sng" algn="ctr">
            <a:solidFill>
              <a:srgbClr val="1F497D"/>
            </a:solidFill>
            <a:prstDash val="solid"/>
            <a:tailEnd type="arrow"/>
          </a:ln>
          <a:effectLst>
            <a:outerShdw blurRad="40000" dist="20000" dir="5400000" rotWithShape="0">
              <a:srgbClr val="000000">
                <a:alpha val="38000"/>
              </a:srgbClr>
            </a:outerShdw>
          </a:effectLst>
        </p:spPr>
      </p:cxnSp>
      <p:cxnSp>
        <p:nvCxnSpPr>
          <p:cNvPr id="106" name="Conector recto de flecha 105"/>
          <p:cNvCxnSpPr/>
          <p:nvPr/>
        </p:nvCxnSpPr>
        <p:spPr>
          <a:xfrm>
            <a:off x="6690529" y="5714183"/>
            <a:ext cx="0" cy="462850"/>
          </a:xfrm>
          <a:prstGeom prst="straightConnector1">
            <a:avLst/>
          </a:prstGeom>
          <a:noFill/>
          <a:ln w="25400" cap="flat" cmpd="sng" algn="ctr">
            <a:solidFill>
              <a:srgbClr val="1F497D"/>
            </a:solidFill>
            <a:prstDash val="solid"/>
            <a:tailEnd type="arrow"/>
          </a:ln>
          <a:effectLst>
            <a:outerShdw blurRad="40000" dist="20000" dir="5400000" rotWithShape="0">
              <a:srgbClr val="000000">
                <a:alpha val="38000"/>
              </a:srgbClr>
            </a:outerShdw>
          </a:effectLst>
        </p:spPr>
      </p:cxnSp>
      <p:cxnSp>
        <p:nvCxnSpPr>
          <p:cNvPr id="89" name="Conector recto 88"/>
          <p:cNvCxnSpPr/>
          <p:nvPr/>
        </p:nvCxnSpPr>
        <p:spPr>
          <a:xfrm>
            <a:off x="4680492" y="5179905"/>
            <a:ext cx="191823" cy="0"/>
          </a:xfrm>
          <a:prstGeom prst="line">
            <a:avLst/>
          </a:prstGeom>
          <a:noFill/>
          <a:ln w="25400" cap="flat" cmpd="sng" algn="ctr">
            <a:solidFill>
              <a:srgbClr val="1F497D"/>
            </a:solidFill>
            <a:prstDash val="solid"/>
          </a:ln>
          <a:effectLst>
            <a:outerShdw blurRad="40000" dist="20000" dir="5400000" rotWithShape="0">
              <a:srgbClr val="000000">
                <a:alpha val="38000"/>
              </a:srgbClr>
            </a:outerShdw>
          </a:effectLst>
        </p:spPr>
      </p:cxnSp>
      <p:cxnSp>
        <p:nvCxnSpPr>
          <p:cNvPr id="72" name="Conector recto 71"/>
          <p:cNvCxnSpPr/>
          <p:nvPr/>
        </p:nvCxnSpPr>
        <p:spPr>
          <a:xfrm>
            <a:off x="1467213" y="5173470"/>
            <a:ext cx="191823" cy="0"/>
          </a:xfrm>
          <a:prstGeom prst="line">
            <a:avLst/>
          </a:prstGeom>
          <a:noFill/>
          <a:ln w="25400" cap="flat" cmpd="sng" algn="ctr">
            <a:solidFill>
              <a:srgbClr val="1F497D"/>
            </a:solidFill>
            <a:prstDash val="solid"/>
          </a:ln>
          <a:effectLst>
            <a:outerShdw blurRad="40000" dist="20000" dir="5400000" rotWithShape="0">
              <a:srgbClr val="000000">
                <a:alpha val="38000"/>
              </a:srgbClr>
            </a:outerShdw>
          </a:effectLst>
        </p:spPr>
      </p:cxnSp>
      <p:cxnSp>
        <p:nvCxnSpPr>
          <p:cNvPr id="73" name="Conector recto 72"/>
          <p:cNvCxnSpPr/>
          <p:nvPr/>
        </p:nvCxnSpPr>
        <p:spPr>
          <a:xfrm>
            <a:off x="2534014" y="5158443"/>
            <a:ext cx="191823" cy="0"/>
          </a:xfrm>
          <a:prstGeom prst="line">
            <a:avLst/>
          </a:prstGeom>
          <a:noFill/>
          <a:ln w="25400" cap="flat" cmpd="sng" algn="ctr">
            <a:solidFill>
              <a:srgbClr val="1F497D"/>
            </a:solidFill>
            <a:prstDash val="solid"/>
          </a:ln>
          <a:effectLst>
            <a:outerShdw blurRad="40000" dist="20000" dir="5400000" rotWithShape="0">
              <a:srgbClr val="000000">
                <a:alpha val="38000"/>
              </a:srgbClr>
            </a:outerShdw>
          </a:effectLst>
        </p:spPr>
      </p:cxnSp>
      <p:cxnSp>
        <p:nvCxnSpPr>
          <p:cNvPr id="81" name="Conector recto 80"/>
          <p:cNvCxnSpPr/>
          <p:nvPr/>
        </p:nvCxnSpPr>
        <p:spPr>
          <a:xfrm>
            <a:off x="3587933" y="5169174"/>
            <a:ext cx="191823" cy="0"/>
          </a:xfrm>
          <a:prstGeom prst="line">
            <a:avLst/>
          </a:prstGeom>
          <a:noFill/>
          <a:ln w="25400" cap="flat" cmpd="sng" algn="ctr">
            <a:solidFill>
              <a:srgbClr val="1F497D"/>
            </a:solidFill>
            <a:prstDash val="solid"/>
          </a:ln>
          <a:effectLst>
            <a:outerShdw blurRad="40000" dist="20000" dir="5400000" rotWithShape="0">
              <a:srgbClr val="000000">
                <a:alpha val="38000"/>
              </a:srgbClr>
            </a:outerShdw>
          </a:effectLst>
        </p:spPr>
      </p:cxnSp>
      <p:sp>
        <p:nvSpPr>
          <p:cNvPr id="4" name="3 Marcador de número de diapositiva"/>
          <p:cNvSpPr>
            <a:spLocks noGrp="1"/>
          </p:cNvSpPr>
          <p:nvPr>
            <p:ph type="sldNum" sz="quarter" idx="12"/>
          </p:nvPr>
        </p:nvSpPr>
        <p:spPr>
          <a:xfrm>
            <a:off x="7058176" y="6590840"/>
            <a:ext cx="2133600" cy="365125"/>
          </a:xfrm>
        </p:spPr>
        <p:txBody>
          <a:bodyPr/>
          <a:lstStyle/>
          <a:p>
            <a:fld id="{2066355A-084C-D24E-9AD2-7E4FC41EA627}" type="slidenum">
              <a:rPr lang="en-US" b="1" smtClean="0">
                <a:solidFill>
                  <a:prstClr val="black"/>
                </a:solidFill>
                <a:latin typeface="Times New Roman"/>
              </a:rPr>
              <a:pPr/>
              <a:t>9</a:t>
            </a:fld>
            <a:endParaRPr lang="en-US" b="1" dirty="0">
              <a:solidFill>
                <a:prstClr val="black"/>
              </a:solidFill>
              <a:latin typeface="Times New Roman"/>
            </a:endParaRPr>
          </a:p>
        </p:txBody>
      </p:sp>
      <p:cxnSp>
        <p:nvCxnSpPr>
          <p:cNvPr id="6" name="Conector recto 5"/>
          <p:cNvCxnSpPr>
            <a:stCxn id="24" idx="2"/>
          </p:cNvCxnSpPr>
          <p:nvPr/>
        </p:nvCxnSpPr>
        <p:spPr>
          <a:xfrm>
            <a:off x="4379280" y="2859072"/>
            <a:ext cx="0" cy="1969587"/>
          </a:xfrm>
          <a:prstGeom prst="line">
            <a:avLst/>
          </a:prstGeom>
          <a:noFill/>
          <a:ln w="25400" cap="flat" cmpd="sng" algn="ctr">
            <a:solidFill>
              <a:srgbClr val="1F497D"/>
            </a:solidFill>
            <a:prstDash val="solid"/>
          </a:ln>
          <a:effectLst>
            <a:outerShdw blurRad="40000" dist="20000" dir="5400000" rotWithShape="0">
              <a:srgbClr val="000000">
                <a:alpha val="38000"/>
              </a:srgbClr>
            </a:outerShdw>
          </a:effectLst>
        </p:spPr>
      </p:cxnSp>
      <p:cxnSp>
        <p:nvCxnSpPr>
          <p:cNvPr id="7" name="Conector recto 6"/>
          <p:cNvCxnSpPr/>
          <p:nvPr/>
        </p:nvCxnSpPr>
        <p:spPr>
          <a:xfrm flipH="1">
            <a:off x="7754602" y="2626952"/>
            <a:ext cx="3568" cy="1619558"/>
          </a:xfrm>
          <a:prstGeom prst="line">
            <a:avLst/>
          </a:prstGeom>
          <a:noFill/>
          <a:ln w="25400" cap="flat" cmpd="sng" algn="ctr">
            <a:solidFill>
              <a:srgbClr val="1F497D"/>
            </a:solidFill>
            <a:prstDash val="solid"/>
          </a:ln>
          <a:effectLst>
            <a:outerShdw blurRad="40000" dist="20000" dir="5400000" rotWithShape="0">
              <a:srgbClr val="000000">
                <a:alpha val="38000"/>
              </a:srgbClr>
            </a:outerShdw>
          </a:effectLst>
        </p:spPr>
      </p:cxnSp>
      <p:cxnSp>
        <p:nvCxnSpPr>
          <p:cNvPr id="9" name="Conector recto 8"/>
          <p:cNvCxnSpPr/>
          <p:nvPr/>
        </p:nvCxnSpPr>
        <p:spPr>
          <a:xfrm>
            <a:off x="1469361" y="6308955"/>
            <a:ext cx="191823" cy="0"/>
          </a:xfrm>
          <a:prstGeom prst="line">
            <a:avLst/>
          </a:prstGeom>
          <a:noFill/>
          <a:ln w="25400" cap="flat" cmpd="sng" algn="ctr">
            <a:solidFill>
              <a:srgbClr val="1F497D"/>
            </a:solidFill>
            <a:prstDash val="solid"/>
          </a:ln>
          <a:effectLst>
            <a:outerShdw blurRad="40000" dist="20000" dir="5400000" rotWithShape="0">
              <a:srgbClr val="000000">
                <a:alpha val="38000"/>
              </a:srgbClr>
            </a:outerShdw>
          </a:effectLst>
        </p:spPr>
      </p:cxnSp>
      <p:cxnSp>
        <p:nvCxnSpPr>
          <p:cNvPr id="11" name="Conector recto de flecha 10"/>
          <p:cNvCxnSpPr>
            <a:endCxn id="43" idx="0"/>
          </p:cNvCxnSpPr>
          <p:nvPr/>
        </p:nvCxnSpPr>
        <p:spPr>
          <a:xfrm>
            <a:off x="2036198" y="5429088"/>
            <a:ext cx="768" cy="750858"/>
          </a:xfrm>
          <a:prstGeom prst="straightConnector1">
            <a:avLst/>
          </a:prstGeom>
          <a:noFill/>
          <a:ln w="25400" cap="flat" cmpd="sng" algn="ctr">
            <a:solidFill>
              <a:srgbClr val="1F497D"/>
            </a:solidFill>
            <a:prstDash val="solid"/>
            <a:tailEnd type="arrow"/>
          </a:ln>
          <a:effectLst>
            <a:outerShdw blurRad="40000" dist="20000" dir="5400000" rotWithShape="0">
              <a:srgbClr val="000000">
                <a:alpha val="38000"/>
              </a:srgbClr>
            </a:outerShdw>
          </a:effectLst>
        </p:spPr>
      </p:cxnSp>
      <p:cxnSp>
        <p:nvCxnSpPr>
          <p:cNvPr id="13" name="11 Conector recto de flecha"/>
          <p:cNvCxnSpPr/>
          <p:nvPr/>
        </p:nvCxnSpPr>
        <p:spPr>
          <a:xfrm flipV="1">
            <a:off x="8662221" y="3389447"/>
            <a:ext cx="0" cy="243347"/>
          </a:xfrm>
          <a:prstGeom prst="straightConnector1">
            <a:avLst/>
          </a:prstGeom>
          <a:noFill/>
          <a:ln w="25400" cap="flat" cmpd="sng" algn="ctr">
            <a:solidFill>
              <a:srgbClr val="1F497D"/>
            </a:solidFill>
            <a:prstDash val="sysDot"/>
          </a:ln>
          <a:effectLst>
            <a:outerShdw blurRad="40000" dist="20000" dir="5400000" rotWithShape="0">
              <a:srgbClr val="000000">
                <a:alpha val="38000"/>
              </a:srgbClr>
            </a:outerShdw>
          </a:effectLst>
        </p:spPr>
      </p:cxnSp>
      <p:cxnSp>
        <p:nvCxnSpPr>
          <p:cNvPr id="14" name="11 Conector recto de flecha"/>
          <p:cNvCxnSpPr/>
          <p:nvPr/>
        </p:nvCxnSpPr>
        <p:spPr>
          <a:xfrm flipV="1">
            <a:off x="6862021" y="3389447"/>
            <a:ext cx="0" cy="243347"/>
          </a:xfrm>
          <a:prstGeom prst="straightConnector1">
            <a:avLst/>
          </a:prstGeom>
          <a:noFill/>
          <a:ln w="25400" cap="flat" cmpd="sng" algn="ctr">
            <a:solidFill>
              <a:srgbClr val="1F497D"/>
            </a:solidFill>
            <a:prstDash val="solid"/>
          </a:ln>
          <a:effectLst>
            <a:outerShdw blurRad="40000" dist="20000" dir="5400000" rotWithShape="0">
              <a:srgbClr val="000000">
                <a:alpha val="38000"/>
              </a:srgbClr>
            </a:outerShdw>
          </a:effectLst>
        </p:spPr>
      </p:cxnSp>
      <p:cxnSp>
        <p:nvCxnSpPr>
          <p:cNvPr id="15" name="9 Conector recto de flecha"/>
          <p:cNvCxnSpPr/>
          <p:nvPr/>
        </p:nvCxnSpPr>
        <p:spPr>
          <a:xfrm flipV="1">
            <a:off x="1956527" y="1776772"/>
            <a:ext cx="1" cy="158852"/>
          </a:xfrm>
          <a:prstGeom prst="straightConnector1">
            <a:avLst/>
          </a:prstGeom>
          <a:noFill/>
          <a:ln w="25400" cap="flat" cmpd="sng" algn="ctr">
            <a:solidFill>
              <a:srgbClr val="1F497D"/>
            </a:solidFill>
            <a:prstDash val="solid"/>
          </a:ln>
          <a:effectLst>
            <a:outerShdw blurRad="40000" dist="20000" dir="5400000" rotWithShape="0">
              <a:srgbClr val="000000">
                <a:alpha val="38000"/>
              </a:srgbClr>
            </a:outerShdw>
          </a:effectLst>
        </p:spPr>
      </p:cxnSp>
      <p:cxnSp>
        <p:nvCxnSpPr>
          <p:cNvPr id="16" name="10 Conector recto de flecha"/>
          <p:cNvCxnSpPr/>
          <p:nvPr/>
        </p:nvCxnSpPr>
        <p:spPr>
          <a:xfrm flipV="1">
            <a:off x="3447941" y="1682338"/>
            <a:ext cx="1" cy="253285"/>
          </a:xfrm>
          <a:prstGeom prst="straightConnector1">
            <a:avLst/>
          </a:prstGeom>
          <a:noFill/>
          <a:ln w="25400" cap="flat" cmpd="sng" algn="ctr">
            <a:solidFill>
              <a:srgbClr val="1F497D"/>
            </a:solidFill>
            <a:prstDash val="solid"/>
          </a:ln>
          <a:effectLst>
            <a:outerShdw blurRad="40000" dist="20000" dir="5400000" rotWithShape="0">
              <a:srgbClr val="000000">
                <a:alpha val="38000"/>
              </a:srgbClr>
            </a:outerShdw>
          </a:effectLst>
        </p:spPr>
      </p:cxnSp>
      <p:cxnSp>
        <p:nvCxnSpPr>
          <p:cNvPr id="17" name="11 Conector recto de flecha"/>
          <p:cNvCxnSpPr/>
          <p:nvPr/>
        </p:nvCxnSpPr>
        <p:spPr>
          <a:xfrm flipV="1">
            <a:off x="6682569" y="1692275"/>
            <a:ext cx="0" cy="243347"/>
          </a:xfrm>
          <a:prstGeom prst="straightConnector1">
            <a:avLst/>
          </a:prstGeom>
          <a:noFill/>
          <a:ln w="25400" cap="flat" cmpd="sng" algn="ctr">
            <a:solidFill>
              <a:srgbClr val="1F497D"/>
            </a:solidFill>
            <a:prstDash val="solid"/>
          </a:ln>
          <a:effectLst>
            <a:outerShdw blurRad="40000" dist="20000" dir="5400000" rotWithShape="0">
              <a:srgbClr val="000000">
                <a:alpha val="38000"/>
              </a:srgbClr>
            </a:outerShdw>
          </a:effectLst>
        </p:spPr>
      </p:cxnSp>
      <p:cxnSp>
        <p:nvCxnSpPr>
          <p:cNvPr id="18" name="12 Conector recto de flecha"/>
          <p:cNvCxnSpPr/>
          <p:nvPr/>
        </p:nvCxnSpPr>
        <p:spPr>
          <a:xfrm flipV="1">
            <a:off x="5035466" y="1700602"/>
            <a:ext cx="848" cy="223726"/>
          </a:xfrm>
          <a:prstGeom prst="straightConnector1">
            <a:avLst/>
          </a:prstGeom>
          <a:noFill/>
          <a:ln w="25400" cap="flat" cmpd="sng" algn="ctr">
            <a:solidFill>
              <a:sysClr val="windowText" lastClr="000000">
                <a:lumMod val="50000"/>
                <a:lumOff val="50000"/>
              </a:sysClr>
            </a:solidFill>
            <a:prstDash val="solid"/>
            <a:tailEnd type="none"/>
          </a:ln>
          <a:effectLst>
            <a:outerShdw blurRad="40000" dist="20000" dir="5400000" rotWithShape="0">
              <a:srgbClr val="000000">
                <a:alpha val="38000"/>
              </a:srgbClr>
            </a:outerShdw>
          </a:effectLst>
        </p:spPr>
      </p:cxnSp>
      <p:pic>
        <p:nvPicPr>
          <p:cNvPr id="19" name="Picture 2" descr="null">
            <a:hlinkClick r:id="rId3"/>
          </p:cNvPr>
          <p:cNvPicPr>
            <a:picLocks noChangeAspect="1" noChangeArrowheads="1"/>
          </p:cNvPicPr>
          <p:nvPr/>
        </p:nvPicPr>
        <p:blipFill rotWithShape="1">
          <a:blip r:embed="rId4" cstate="print"/>
          <a:srcRect b="21495"/>
          <a:stretch/>
        </p:blipFill>
        <p:spPr bwMode="auto">
          <a:xfrm>
            <a:off x="4422374" y="1395501"/>
            <a:ext cx="1227882" cy="372947"/>
          </a:xfrm>
          <a:prstGeom prst="rect">
            <a:avLst/>
          </a:prstGeom>
          <a:noFill/>
        </p:spPr>
      </p:pic>
      <p:pic>
        <p:nvPicPr>
          <p:cNvPr id="20" name="Picture 24" descr="http://www.banobras.gob.mx/Style%20Library/Images/Banobras/banobras.gif"/>
          <p:cNvPicPr>
            <a:picLocks noChangeAspect="1" noChangeArrowheads="1"/>
          </p:cNvPicPr>
          <p:nvPr/>
        </p:nvPicPr>
        <p:blipFill>
          <a:blip r:embed="rId5" cstate="print"/>
          <a:srcRect/>
          <a:stretch>
            <a:fillRect/>
          </a:stretch>
        </p:blipFill>
        <p:spPr bwMode="auto">
          <a:xfrm>
            <a:off x="6068628" y="1399247"/>
            <a:ext cx="1227882" cy="356294"/>
          </a:xfrm>
          <a:prstGeom prst="rect">
            <a:avLst/>
          </a:prstGeom>
          <a:noFill/>
          <a:ln w="12700">
            <a:solidFill>
              <a:sysClr val="window" lastClr="FFFFFF"/>
            </a:solidFill>
          </a:ln>
        </p:spPr>
      </p:pic>
      <p:pic>
        <p:nvPicPr>
          <p:cNvPr id="21" name="Picture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1882" y="1395501"/>
            <a:ext cx="1112118" cy="3364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2" name="19 Conector recto"/>
          <p:cNvCxnSpPr/>
          <p:nvPr/>
        </p:nvCxnSpPr>
        <p:spPr>
          <a:xfrm>
            <a:off x="1961070" y="1935622"/>
            <a:ext cx="4709893" cy="0"/>
          </a:xfrm>
          <a:prstGeom prst="line">
            <a:avLst/>
          </a:prstGeom>
          <a:noFill/>
          <a:ln w="25400" cap="flat" cmpd="sng" algn="ctr">
            <a:solidFill>
              <a:srgbClr val="1F497D"/>
            </a:solidFill>
            <a:prstDash val="solid"/>
          </a:ln>
          <a:effectLst>
            <a:outerShdw blurRad="40000" dist="20000" dir="5400000" rotWithShape="0">
              <a:srgbClr val="000000">
                <a:alpha val="38000"/>
              </a:srgbClr>
            </a:outerShdw>
          </a:effectLst>
        </p:spPr>
      </p:cxnSp>
      <p:pic>
        <p:nvPicPr>
          <p:cNvPr id="2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39545" y="1374270"/>
            <a:ext cx="1033964" cy="525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4" name="Rectángulo 23"/>
          <p:cNvSpPr/>
          <p:nvPr/>
        </p:nvSpPr>
        <p:spPr>
          <a:xfrm>
            <a:off x="3767212" y="2427024"/>
            <a:ext cx="1224136" cy="432048"/>
          </a:xfrm>
          <a:prstGeom prst="rect">
            <a:avLst/>
          </a:prstGeom>
          <a:solidFill>
            <a:srgbClr val="1F497D"/>
          </a:solidFill>
          <a:ln w="25400" cap="flat" cmpd="sng" algn="ctr">
            <a:solidFill>
              <a:srgbClr val="4F81BD">
                <a:shade val="50000"/>
              </a:srgbClr>
            </a:solidFill>
            <a:prstDash val="solid"/>
          </a:ln>
          <a:effectLst/>
        </p:spPr>
        <p:txBody>
          <a:bodyPr rtlCol="0" anchor="ctr"/>
          <a:lstStyle/>
          <a:p>
            <a:pPr algn="ctr" fontAlgn="base">
              <a:spcBef>
                <a:spcPct val="0"/>
              </a:spcBef>
              <a:spcAft>
                <a:spcPct val="0"/>
              </a:spcAft>
              <a:defRPr/>
            </a:pPr>
            <a:endParaRPr lang="es-MX" kern="0" smtClean="0">
              <a:solidFill>
                <a:prstClr val="white"/>
              </a:solidFill>
              <a:latin typeface="Calibri"/>
            </a:endParaRPr>
          </a:p>
        </p:txBody>
      </p:sp>
      <p:sp>
        <p:nvSpPr>
          <p:cNvPr id="25" name="CuadroTexto 24"/>
          <p:cNvSpPr txBox="1"/>
          <p:nvPr/>
        </p:nvSpPr>
        <p:spPr>
          <a:xfrm>
            <a:off x="3984595" y="2427024"/>
            <a:ext cx="750526" cy="400110"/>
          </a:xfrm>
          <a:prstGeom prst="rect">
            <a:avLst/>
          </a:prstGeom>
          <a:noFill/>
        </p:spPr>
        <p:txBody>
          <a:bodyPr wrap="none" rtlCol="0">
            <a:spAutoFit/>
          </a:bodyPr>
          <a:lstStyle/>
          <a:p>
            <a:pPr fontAlgn="base">
              <a:spcBef>
                <a:spcPct val="0"/>
              </a:spcBef>
              <a:spcAft>
                <a:spcPct val="0"/>
              </a:spcAft>
            </a:pPr>
            <a:r>
              <a:rPr lang="es-MX" sz="2000" b="1" dirty="0" smtClean="0">
                <a:solidFill>
                  <a:prstClr val="white"/>
                </a:solidFill>
                <a:latin typeface="Calibri"/>
                <a:cs typeface="Arial" pitchFamily="34" charset="0"/>
              </a:rPr>
              <a:t>CMIC</a:t>
            </a:r>
            <a:endParaRPr lang="es-MX" sz="2000" b="1" dirty="0">
              <a:solidFill>
                <a:prstClr val="white"/>
              </a:solidFill>
              <a:latin typeface="Calibri"/>
              <a:cs typeface="Arial" pitchFamily="34" charset="0"/>
            </a:endParaRPr>
          </a:p>
        </p:txBody>
      </p:sp>
      <p:sp>
        <p:nvSpPr>
          <p:cNvPr id="26" name="Rectángulo 25"/>
          <p:cNvSpPr/>
          <p:nvPr/>
        </p:nvSpPr>
        <p:spPr>
          <a:xfrm>
            <a:off x="1602615" y="4814881"/>
            <a:ext cx="865631" cy="648072"/>
          </a:xfrm>
          <a:prstGeom prst="rect">
            <a:avLst/>
          </a:prstGeom>
          <a:solidFill>
            <a:srgbClr val="4F81BD">
              <a:lumMod val="50000"/>
            </a:srgbClr>
          </a:solidFill>
          <a:ln w="25400" cap="flat" cmpd="sng" algn="ctr">
            <a:solidFill>
              <a:srgbClr val="1F497D"/>
            </a:solidFill>
            <a:prstDash val="solid"/>
          </a:ln>
          <a:effectLst/>
        </p:spPr>
        <p:txBody>
          <a:bodyPr rtlCol="0" anchor="ctr"/>
          <a:lstStyle/>
          <a:p>
            <a:pPr algn="ctr" fontAlgn="base">
              <a:spcBef>
                <a:spcPct val="0"/>
              </a:spcBef>
              <a:spcAft>
                <a:spcPct val="0"/>
              </a:spcAft>
              <a:defRPr/>
            </a:pPr>
            <a:endParaRPr lang="es-MX" kern="0" smtClean="0">
              <a:solidFill>
                <a:prstClr val="white"/>
              </a:solidFill>
              <a:latin typeface="Calibri"/>
            </a:endParaRPr>
          </a:p>
        </p:txBody>
      </p:sp>
      <p:sp>
        <p:nvSpPr>
          <p:cNvPr id="27" name="Rectángulo 26"/>
          <p:cNvSpPr/>
          <p:nvPr/>
        </p:nvSpPr>
        <p:spPr>
          <a:xfrm>
            <a:off x="2637526" y="4814881"/>
            <a:ext cx="865631" cy="648072"/>
          </a:xfrm>
          <a:prstGeom prst="rect">
            <a:avLst/>
          </a:prstGeom>
          <a:solidFill>
            <a:srgbClr val="4F81BD">
              <a:lumMod val="50000"/>
            </a:srgbClr>
          </a:solidFill>
          <a:ln w="25400" cap="flat" cmpd="sng" algn="ctr">
            <a:solidFill>
              <a:srgbClr val="1F497D"/>
            </a:solidFill>
            <a:prstDash val="solid"/>
          </a:ln>
          <a:effectLst/>
        </p:spPr>
        <p:txBody>
          <a:bodyPr rtlCol="0" anchor="ctr"/>
          <a:lstStyle/>
          <a:p>
            <a:pPr algn="ctr" fontAlgn="base">
              <a:spcBef>
                <a:spcPct val="0"/>
              </a:spcBef>
              <a:spcAft>
                <a:spcPct val="0"/>
              </a:spcAft>
              <a:defRPr/>
            </a:pPr>
            <a:endParaRPr lang="es-MX" kern="0" smtClean="0">
              <a:solidFill>
                <a:prstClr val="white"/>
              </a:solidFill>
              <a:latin typeface="Calibri"/>
            </a:endParaRPr>
          </a:p>
        </p:txBody>
      </p:sp>
      <p:sp>
        <p:nvSpPr>
          <p:cNvPr id="28" name="Rectángulo 27"/>
          <p:cNvSpPr/>
          <p:nvPr/>
        </p:nvSpPr>
        <p:spPr>
          <a:xfrm>
            <a:off x="3658517" y="4814881"/>
            <a:ext cx="865631" cy="648072"/>
          </a:xfrm>
          <a:prstGeom prst="rect">
            <a:avLst/>
          </a:prstGeom>
          <a:solidFill>
            <a:srgbClr val="4F81BD">
              <a:lumMod val="50000"/>
            </a:srgbClr>
          </a:solidFill>
          <a:ln w="25400" cap="flat" cmpd="sng" algn="ctr">
            <a:solidFill>
              <a:srgbClr val="1F497D"/>
            </a:solidFill>
            <a:prstDash val="solid"/>
          </a:ln>
          <a:effectLst/>
        </p:spPr>
        <p:txBody>
          <a:bodyPr rtlCol="0" anchor="ctr"/>
          <a:lstStyle/>
          <a:p>
            <a:pPr algn="ctr" fontAlgn="base">
              <a:spcBef>
                <a:spcPct val="0"/>
              </a:spcBef>
              <a:spcAft>
                <a:spcPct val="0"/>
              </a:spcAft>
              <a:defRPr/>
            </a:pPr>
            <a:endParaRPr lang="es-MX" kern="0" smtClean="0">
              <a:solidFill>
                <a:prstClr val="white"/>
              </a:solidFill>
              <a:latin typeface="Calibri"/>
            </a:endParaRPr>
          </a:p>
        </p:txBody>
      </p:sp>
      <p:sp>
        <p:nvSpPr>
          <p:cNvPr id="29" name="Rectángulo 28"/>
          <p:cNvSpPr/>
          <p:nvPr/>
        </p:nvSpPr>
        <p:spPr>
          <a:xfrm>
            <a:off x="4795420" y="4814881"/>
            <a:ext cx="865631" cy="648072"/>
          </a:xfrm>
          <a:prstGeom prst="rect">
            <a:avLst/>
          </a:prstGeom>
          <a:solidFill>
            <a:srgbClr val="4F81BD">
              <a:lumMod val="50000"/>
            </a:srgbClr>
          </a:solidFill>
          <a:ln w="25400" cap="flat" cmpd="sng" algn="ctr">
            <a:solidFill>
              <a:srgbClr val="1F497D"/>
            </a:solidFill>
            <a:prstDash val="solid"/>
          </a:ln>
          <a:effectLst/>
        </p:spPr>
        <p:txBody>
          <a:bodyPr rtlCol="0" anchor="ctr"/>
          <a:lstStyle/>
          <a:p>
            <a:pPr algn="ctr" fontAlgn="base">
              <a:spcBef>
                <a:spcPct val="0"/>
              </a:spcBef>
              <a:spcAft>
                <a:spcPct val="0"/>
              </a:spcAft>
              <a:defRPr/>
            </a:pPr>
            <a:endParaRPr lang="es-MX" kern="0" smtClean="0">
              <a:solidFill>
                <a:prstClr val="white"/>
              </a:solidFill>
              <a:latin typeface="Calibri"/>
            </a:endParaRPr>
          </a:p>
        </p:txBody>
      </p:sp>
      <p:sp>
        <p:nvSpPr>
          <p:cNvPr id="30" name="Rectángulo 29"/>
          <p:cNvSpPr/>
          <p:nvPr/>
        </p:nvSpPr>
        <p:spPr>
          <a:xfrm>
            <a:off x="5742114" y="4814881"/>
            <a:ext cx="865631" cy="648072"/>
          </a:xfrm>
          <a:prstGeom prst="rect">
            <a:avLst/>
          </a:prstGeom>
          <a:solidFill>
            <a:srgbClr val="4F81BD">
              <a:lumMod val="50000"/>
            </a:srgbClr>
          </a:solidFill>
          <a:ln w="25400" cap="flat" cmpd="sng" algn="ctr">
            <a:solidFill>
              <a:srgbClr val="1F497D"/>
            </a:solidFill>
            <a:prstDash val="solid"/>
          </a:ln>
          <a:effectLst/>
        </p:spPr>
        <p:txBody>
          <a:bodyPr rtlCol="0" anchor="ctr"/>
          <a:lstStyle/>
          <a:p>
            <a:pPr algn="ctr" fontAlgn="base">
              <a:spcBef>
                <a:spcPct val="0"/>
              </a:spcBef>
              <a:spcAft>
                <a:spcPct val="0"/>
              </a:spcAft>
              <a:defRPr/>
            </a:pPr>
            <a:endParaRPr lang="es-MX" kern="0" smtClean="0">
              <a:solidFill>
                <a:prstClr val="white"/>
              </a:solidFill>
              <a:latin typeface="Calibri"/>
            </a:endParaRPr>
          </a:p>
        </p:txBody>
      </p:sp>
      <p:sp>
        <p:nvSpPr>
          <p:cNvPr id="31" name="Rectángulo 30"/>
          <p:cNvSpPr/>
          <p:nvPr/>
        </p:nvSpPr>
        <p:spPr>
          <a:xfrm>
            <a:off x="6782634" y="4814881"/>
            <a:ext cx="865631" cy="648072"/>
          </a:xfrm>
          <a:prstGeom prst="rect">
            <a:avLst/>
          </a:prstGeom>
          <a:solidFill>
            <a:srgbClr val="4F81BD">
              <a:lumMod val="50000"/>
            </a:srgbClr>
          </a:solidFill>
          <a:ln w="25400" cap="flat" cmpd="sng" algn="ctr">
            <a:solidFill>
              <a:srgbClr val="1F497D"/>
            </a:solidFill>
            <a:prstDash val="solid"/>
          </a:ln>
          <a:effectLst/>
        </p:spPr>
        <p:txBody>
          <a:bodyPr rtlCol="0" anchor="ctr"/>
          <a:lstStyle/>
          <a:p>
            <a:pPr algn="ctr" fontAlgn="base">
              <a:spcBef>
                <a:spcPct val="0"/>
              </a:spcBef>
              <a:spcAft>
                <a:spcPct val="0"/>
              </a:spcAft>
              <a:defRPr/>
            </a:pPr>
            <a:endParaRPr lang="es-MX" kern="0" smtClean="0">
              <a:solidFill>
                <a:prstClr val="white"/>
              </a:solidFill>
              <a:latin typeface="Calibri"/>
            </a:endParaRPr>
          </a:p>
        </p:txBody>
      </p:sp>
      <p:sp>
        <p:nvSpPr>
          <p:cNvPr id="32" name="Rectángulo 31"/>
          <p:cNvSpPr/>
          <p:nvPr/>
        </p:nvSpPr>
        <p:spPr>
          <a:xfrm>
            <a:off x="7824117" y="4814881"/>
            <a:ext cx="865631" cy="648072"/>
          </a:xfrm>
          <a:prstGeom prst="rect">
            <a:avLst/>
          </a:prstGeom>
          <a:solidFill>
            <a:srgbClr val="4F81BD">
              <a:lumMod val="50000"/>
            </a:srgbClr>
          </a:solidFill>
          <a:ln w="25400" cap="flat" cmpd="sng" algn="ctr">
            <a:solidFill>
              <a:srgbClr val="1F497D"/>
            </a:solidFill>
            <a:prstDash val="solid"/>
          </a:ln>
          <a:effectLst/>
        </p:spPr>
        <p:txBody>
          <a:bodyPr rtlCol="0" anchor="ctr"/>
          <a:lstStyle/>
          <a:p>
            <a:pPr algn="ctr" fontAlgn="base">
              <a:spcBef>
                <a:spcPct val="0"/>
              </a:spcBef>
              <a:spcAft>
                <a:spcPct val="0"/>
              </a:spcAft>
              <a:defRPr/>
            </a:pPr>
            <a:endParaRPr lang="es-MX" kern="0" smtClean="0">
              <a:solidFill>
                <a:prstClr val="white"/>
              </a:solidFill>
              <a:latin typeface="Calibri"/>
            </a:endParaRPr>
          </a:p>
        </p:txBody>
      </p:sp>
      <p:sp>
        <p:nvSpPr>
          <p:cNvPr id="33" name="CuadroTexto 32"/>
          <p:cNvSpPr txBox="1"/>
          <p:nvPr/>
        </p:nvSpPr>
        <p:spPr>
          <a:xfrm>
            <a:off x="1676156" y="4814881"/>
            <a:ext cx="758541" cy="523220"/>
          </a:xfrm>
          <a:prstGeom prst="rect">
            <a:avLst/>
          </a:prstGeom>
          <a:noFill/>
        </p:spPr>
        <p:txBody>
          <a:bodyPr wrap="none" rtlCol="0">
            <a:spAutoFit/>
          </a:bodyPr>
          <a:lstStyle/>
          <a:p>
            <a:pPr algn="ctr" fontAlgn="base">
              <a:spcBef>
                <a:spcPct val="0"/>
              </a:spcBef>
              <a:spcAft>
                <a:spcPct val="0"/>
              </a:spcAft>
            </a:pPr>
            <a:r>
              <a:rPr lang="es-MX" sz="1400" b="1" dirty="0" smtClean="0">
                <a:solidFill>
                  <a:prstClr val="white"/>
                </a:solidFill>
                <a:latin typeface="Calibri"/>
                <a:cs typeface="Arial" pitchFamily="34" charset="0"/>
              </a:rPr>
              <a:t>Fondo </a:t>
            </a:r>
          </a:p>
          <a:p>
            <a:pPr algn="ctr" fontAlgn="base">
              <a:spcBef>
                <a:spcPct val="0"/>
              </a:spcBef>
              <a:spcAft>
                <a:spcPct val="0"/>
              </a:spcAft>
            </a:pPr>
            <a:r>
              <a:rPr lang="es-MX" sz="1400" b="1" dirty="0" err="1" smtClean="0">
                <a:solidFill>
                  <a:prstClr val="white"/>
                </a:solidFill>
                <a:latin typeface="Calibri"/>
                <a:cs typeface="Arial" pitchFamily="34" charset="0"/>
              </a:rPr>
              <a:t>Sedesol</a:t>
            </a:r>
            <a:endParaRPr lang="es-MX" sz="1400" b="1" dirty="0" smtClean="0">
              <a:solidFill>
                <a:prstClr val="white"/>
              </a:solidFill>
              <a:latin typeface="Calibri"/>
              <a:cs typeface="Arial" pitchFamily="34" charset="0"/>
            </a:endParaRPr>
          </a:p>
        </p:txBody>
      </p:sp>
      <p:sp>
        <p:nvSpPr>
          <p:cNvPr id="34" name="CuadroTexto 33"/>
          <p:cNvSpPr txBox="1"/>
          <p:nvPr/>
        </p:nvSpPr>
        <p:spPr>
          <a:xfrm>
            <a:off x="2653341" y="4796297"/>
            <a:ext cx="874983" cy="738664"/>
          </a:xfrm>
          <a:prstGeom prst="rect">
            <a:avLst/>
          </a:prstGeom>
          <a:noFill/>
        </p:spPr>
        <p:txBody>
          <a:bodyPr wrap="none" rtlCol="0">
            <a:spAutoFit/>
          </a:bodyPr>
          <a:lstStyle/>
          <a:p>
            <a:pPr algn="ctr" fontAlgn="base">
              <a:spcBef>
                <a:spcPct val="0"/>
              </a:spcBef>
              <a:spcAft>
                <a:spcPct val="0"/>
              </a:spcAft>
            </a:pPr>
            <a:r>
              <a:rPr lang="es-MX" sz="1400" b="1" dirty="0" smtClean="0">
                <a:solidFill>
                  <a:prstClr val="white"/>
                </a:solidFill>
                <a:latin typeface="Calibri"/>
                <a:cs typeface="Arial" pitchFamily="34" charset="0"/>
              </a:rPr>
              <a:t>Fondo de</a:t>
            </a:r>
          </a:p>
          <a:p>
            <a:pPr algn="ctr" fontAlgn="base">
              <a:spcBef>
                <a:spcPct val="0"/>
              </a:spcBef>
              <a:spcAft>
                <a:spcPct val="0"/>
              </a:spcAft>
            </a:pPr>
            <a:r>
              <a:rPr lang="es-MX" sz="1400" b="1" dirty="0" smtClean="0">
                <a:solidFill>
                  <a:prstClr val="white"/>
                </a:solidFill>
                <a:latin typeface="Calibri"/>
                <a:cs typeface="Arial" pitchFamily="34" charset="0"/>
              </a:rPr>
              <a:t>Capital</a:t>
            </a:r>
          </a:p>
          <a:p>
            <a:pPr algn="ctr" fontAlgn="base">
              <a:spcBef>
                <a:spcPct val="0"/>
              </a:spcBef>
              <a:spcAft>
                <a:spcPct val="0"/>
              </a:spcAft>
            </a:pPr>
            <a:r>
              <a:rPr lang="es-MX" sz="1400" b="1" dirty="0" smtClean="0">
                <a:solidFill>
                  <a:prstClr val="white"/>
                </a:solidFill>
                <a:latin typeface="Calibri"/>
                <a:cs typeface="Arial" pitchFamily="34" charset="0"/>
              </a:rPr>
              <a:t>Semilla</a:t>
            </a:r>
          </a:p>
        </p:txBody>
      </p:sp>
      <p:sp>
        <p:nvSpPr>
          <p:cNvPr id="35" name="CuadroTexto 34"/>
          <p:cNvSpPr txBox="1"/>
          <p:nvPr/>
        </p:nvSpPr>
        <p:spPr>
          <a:xfrm>
            <a:off x="3693918" y="4868305"/>
            <a:ext cx="814134" cy="523220"/>
          </a:xfrm>
          <a:prstGeom prst="rect">
            <a:avLst/>
          </a:prstGeom>
          <a:noFill/>
        </p:spPr>
        <p:txBody>
          <a:bodyPr wrap="none" rtlCol="0">
            <a:spAutoFit/>
          </a:bodyPr>
          <a:lstStyle/>
          <a:p>
            <a:pPr algn="ctr" fontAlgn="base">
              <a:spcBef>
                <a:spcPct val="0"/>
              </a:spcBef>
              <a:spcAft>
                <a:spcPct val="0"/>
              </a:spcAft>
            </a:pPr>
            <a:r>
              <a:rPr lang="es-MX" sz="1400" b="1" dirty="0" smtClean="0">
                <a:solidFill>
                  <a:prstClr val="white"/>
                </a:solidFill>
                <a:latin typeface="Calibri"/>
                <a:cs typeface="Arial" pitchFamily="34" charset="0"/>
              </a:rPr>
              <a:t>F d F</a:t>
            </a:r>
          </a:p>
          <a:p>
            <a:pPr algn="ctr" fontAlgn="base">
              <a:spcBef>
                <a:spcPct val="0"/>
              </a:spcBef>
              <a:spcAft>
                <a:spcPct val="0"/>
              </a:spcAft>
            </a:pPr>
            <a:r>
              <a:rPr lang="es-MX" sz="1400" b="1" dirty="0" err="1" smtClean="0">
                <a:solidFill>
                  <a:prstClr val="white"/>
                </a:solidFill>
                <a:latin typeface="Calibri"/>
                <a:cs typeface="Arial" pitchFamily="34" charset="0"/>
              </a:rPr>
              <a:t>Mexico</a:t>
            </a:r>
            <a:r>
              <a:rPr lang="es-MX" sz="1400" b="1" dirty="0" smtClean="0">
                <a:solidFill>
                  <a:prstClr val="white"/>
                </a:solidFill>
                <a:latin typeface="Calibri"/>
                <a:cs typeface="Arial" pitchFamily="34" charset="0"/>
              </a:rPr>
              <a:t> I</a:t>
            </a:r>
          </a:p>
        </p:txBody>
      </p:sp>
      <p:sp>
        <p:nvSpPr>
          <p:cNvPr id="36" name="CuadroTexto 35"/>
          <p:cNvSpPr txBox="1"/>
          <p:nvPr/>
        </p:nvSpPr>
        <p:spPr>
          <a:xfrm>
            <a:off x="4812805" y="4886889"/>
            <a:ext cx="848246" cy="523220"/>
          </a:xfrm>
          <a:prstGeom prst="rect">
            <a:avLst/>
          </a:prstGeom>
          <a:noFill/>
        </p:spPr>
        <p:txBody>
          <a:bodyPr wrap="none" rtlCol="0">
            <a:spAutoFit/>
          </a:bodyPr>
          <a:lstStyle/>
          <a:p>
            <a:pPr algn="ctr" fontAlgn="base">
              <a:spcBef>
                <a:spcPct val="0"/>
              </a:spcBef>
              <a:spcAft>
                <a:spcPct val="0"/>
              </a:spcAft>
            </a:pPr>
            <a:r>
              <a:rPr lang="es-MX" sz="1400" b="1" dirty="0" smtClean="0">
                <a:solidFill>
                  <a:prstClr val="white"/>
                </a:solidFill>
                <a:latin typeface="Calibri"/>
                <a:cs typeface="Arial" pitchFamily="34" charset="0"/>
              </a:rPr>
              <a:t>México </a:t>
            </a:r>
          </a:p>
          <a:p>
            <a:pPr algn="ctr" fontAlgn="base">
              <a:spcBef>
                <a:spcPct val="0"/>
              </a:spcBef>
              <a:spcAft>
                <a:spcPct val="0"/>
              </a:spcAft>
            </a:pPr>
            <a:r>
              <a:rPr lang="es-MX" sz="1400" b="1" dirty="0" err="1" smtClean="0">
                <a:solidFill>
                  <a:prstClr val="white"/>
                </a:solidFill>
                <a:latin typeface="Calibri"/>
                <a:cs typeface="Arial" pitchFamily="34" charset="0"/>
              </a:rPr>
              <a:t>Ventures</a:t>
            </a:r>
            <a:endParaRPr lang="es-MX" sz="1400" b="1" dirty="0" smtClean="0">
              <a:solidFill>
                <a:prstClr val="white"/>
              </a:solidFill>
              <a:latin typeface="Calibri"/>
              <a:cs typeface="Arial" pitchFamily="34" charset="0"/>
            </a:endParaRPr>
          </a:p>
        </p:txBody>
      </p:sp>
      <p:sp>
        <p:nvSpPr>
          <p:cNvPr id="37" name="CuadroTexto 36"/>
          <p:cNvSpPr txBox="1"/>
          <p:nvPr/>
        </p:nvSpPr>
        <p:spPr>
          <a:xfrm>
            <a:off x="5752509" y="4868305"/>
            <a:ext cx="862224" cy="523220"/>
          </a:xfrm>
          <a:prstGeom prst="rect">
            <a:avLst/>
          </a:prstGeom>
          <a:noFill/>
        </p:spPr>
        <p:txBody>
          <a:bodyPr wrap="none" rtlCol="0">
            <a:spAutoFit/>
          </a:bodyPr>
          <a:lstStyle/>
          <a:p>
            <a:pPr algn="ctr" fontAlgn="base">
              <a:spcBef>
                <a:spcPct val="0"/>
              </a:spcBef>
              <a:spcAft>
                <a:spcPct val="0"/>
              </a:spcAft>
            </a:pPr>
            <a:r>
              <a:rPr lang="es-MX" sz="1400" b="1" dirty="0" smtClean="0">
                <a:solidFill>
                  <a:prstClr val="white"/>
                </a:solidFill>
                <a:latin typeface="Calibri"/>
                <a:cs typeface="Arial" pitchFamily="34" charset="0"/>
              </a:rPr>
              <a:t>F d F </a:t>
            </a:r>
          </a:p>
          <a:p>
            <a:pPr algn="ctr" fontAlgn="base">
              <a:spcBef>
                <a:spcPct val="0"/>
              </a:spcBef>
              <a:spcAft>
                <a:spcPct val="0"/>
              </a:spcAft>
            </a:pPr>
            <a:r>
              <a:rPr lang="es-MX" sz="1400" b="1" dirty="0" err="1" smtClean="0">
                <a:solidFill>
                  <a:prstClr val="white"/>
                </a:solidFill>
                <a:latin typeface="Calibri"/>
                <a:cs typeface="Arial" pitchFamily="34" charset="0"/>
              </a:rPr>
              <a:t>Mexico</a:t>
            </a:r>
            <a:r>
              <a:rPr lang="es-MX" sz="1400" b="1" dirty="0" smtClean="0">
                <a:solidFill>
                  <a:prstClr val="white"/>
                </a:solidFill>
                <a:latin typeface="Calibri"/>
                <a:cs typeface="Arial" pitchFamily="34" charset="0"/>
              </a:rPr>
              <a:t> II</a:t>
            </a:r>
          </a:p>
        </p:txBody>
      </p:sp>
      <p:sp>
        <p:nvSpPr>
          <p:cNvPr id="38" name="CuadroTexto 37"/>
          <p:cNvSpPr txBox="1"/>
          <p:nvPr/>
        </p:nvSpPr>
        <p:spPr>
          <a:xfrm>
            <a:off x="6972594" y="4931506"/>
            <a:ext cx="490840" cy="307777"/>
          </a:xfrm>
          <a:prstGeom prst="rect">
            <a:avLst/>
          </a:prstGeom>
          <a:noFill/>
        </p:spPr>
        <p:txBody>
          <a:bodyPr wrap="none" rtlCol="0">
            <a:spAutoFit/>
          </a:bodyPr>
          <a:lstStyle/>
          <a:p>
            <a:pPr algn="ctr" fontAlgn="base">
              <a:spcBef>
                <a:spcPct val="0"/>
              </a:spcBef>
              <a:spcAft>
                <a:spcPct val="0"/>
              </a:spcAft>
            </a:pPr>
            <a:r>
              <a:rPr lang="es-MX" sz="1400" b="1" dirty="0" smtClean="0">
                <a:solidFill>
                  <a:prstClr val="white"/>
                </a:solidFill>
                <a:latin typeface="Calibri"/>
                <a:cs typeface="Arial" pitchFamily="34" charset="0"/>
              </a:rPr>
              <a:t>CKD</a:t>
            </a:r>
          </a:p>
        </p:txBody>
      </p:sp>
      <p:sp>
        <p:nvSpPr>
          <p:cNvPr id="39" name="CuadroTexto 38"/>
          <p:cNvSpPr txBox="1"/>
          <p:nvPr/>
        </p:nvSpPr>
        <p:spPr>
          <a:xfrm>
            <a:off x="7906264" y="4796297"/>
            <a:ext cx="783483" cy="738664"/>
          </a:xfrm>
          <a:prstGeom prst="rect">
            <a:avLst/>
          </a:prstGeom>
          <a:noFill/>
        </p:spPr>
        <p:txBody>
          <a:bodyPr wrap="none" rtlCol="0">
            <a:spAutoFit/>
          </a:bodyPr>
          <a:lstStyle/>
          <a:p>
            <a:pPr algn="ctr" fontAlgn="base">
              <a:spcBef>
                <a:spcPct val="0"/>
              </a:spcBef>
              <a:spcAft>
                <a:spcPct val="0"/>
              </a:spcAft>
            </a:pPr>
            <a:r>
              <a:rPr lang="es-MX" sz="1400" b="1" dirty="0" smtClean="0">
                <a:solidFill>
                  <a:prstClr val="white"/>
                </a:solidFill>
                <a:latin typeface="Calibri"/>
                <a:cs typeface="Arial" pitchFamily="34" charset="0"/>
              </a:rPr>
              <a:t>Fondo</a:t>
            </a:r>
          </a:p>
          <a:p>
            <a:pPr algn="ctr" fontAlgn="base">
              <a:spcBef>
                <a:spcPct val="0"/>
              </a:spcBef>
              <a:spcAft>
                <a:spcPct val="0"/>
              </a:spcAft>
            </a:pPr>
            <a:r>
              <a:rPr lang="es-MX" sz="1400" b="1" dirty="0" err="1" smtClean="0">
                <a:solidFill>
                  <a:prstClr val="white"/>
                </a:solidFill>
                <a:latin typeface="Calibri"/>
                <a:cs typeface="Arial" pitchFamily="34" charset="0"/>
              </a:rPr>
              <a:t>Conacyt</a:t>
            </a:r>
            <a:endParaRPr lang="es-MX" sz="1400" b="1" dirty="0" smtClean="0">
              <a:solidFill>
                <a:prstClr val="white"/>
              </a:solidFill>
              <a:latin typeface="Calibri"/>
              <a:cs typeface="Arial" pitchFamily="34" charset="0"/>
            </a:endParaRPr>
          </a:p>
          <a:p>
            <a:pPr algn="ctr" fontAlgn="base">
              <a:spcBef>
                <a:spcPct val="0"/>
              </a:spcBef>
              <a:spcAft>
                <a:spcPct val="0"/>
              </a:spcAft>
            </a:pPr>
            <a:r>
              <a:rPr lang="es-MX" sz="1400" b="1" dirty="0" smtClean="0">
                <a:solidFill>
                  <a:prstClr val="white"/>
                </a:solidFill>
                <a:latin typeface="Calibri"/>
                <a:cs typeface="Arial" pitchFamily="34" charset="0"/>
              </a:rPr>
              <a:t> </a:t>
            </a:r>
            <a:r>
              <a:rPr lang="es-MX" sz="1400" b="1" dirty="0" err="1" smtClean="0">
                <a:solidFill>
                  <a:prstClr val="white"/>
                </a:solidFill>
                <a:latin typeface="Calibri"/>
                <a:cs typeface="Arial" pitchFamily="34" charset="0"/>
              </a:rPr>
              <a:t>Nafin</a:t>
            </a:r>
            <a:r>
              <a:rPr lang="es-MX" sz="1400" b="1" dirty="0" smtClean="0">
                <a:solidFill>
                  <a:prstClr val="white"/>
                </a:solidFill>
                <a:latin typeface="Calibri"/>
                <a:cs typeface="Arial" pitchFamily="34" charset="0"/>
              </a:rPr>
              <a:t> </a:t>
            </a:r>
          </a:p>
        </p:txBody>
      </p:sp>
      <p:pic>
        <p:nvPicPr>
          <p:cNvPr id="40" name="Picture 165" descr="http://4.bp.blogspot.com/-wBe8yxFJH8s/T10_O1TB47I/AAAAAAAAERc/uykfF2RDhr4/s1600/caf%2Blogo.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11116" y="3842485"/>
            <a:ext cx="705689" cy="519207"/>
          </a:xfrm>
          <a:prstGeom prst="rect">
            <a:avLst/>
          </a:prstGeom>
          <a:noFill/>
          <a:extLst>
            <a:ext uri="{909E8E84-426E-40dd-AFC4-6F175D3DCCD1}">
              <a14:hiddenFill xmlns="" xmlns:a14="http://schemas.microsoft.com/office/drawing/2010/main">
                <a:solidFill>
                  <a:srgbClr val="FFFFFF"/>
                </a:solidFill>
              </a14:hiddenFill>
            </a:ext>
          </a:extLst>
        </p:spPr>
      </p:pic>
      <p:pic>
        <p:nvPicPr>
          <p:cNvPr id="41" name="Picture 2"/>
          <p:cNvPicPr>
            <a:picLocks noChangeAspect="1" noChangeArrowheads="1"/>
          </p:cNvPicPr>
          <p:nvPr/>
        </p:nvPicPr>
        <p:blipFill>
          <a:blip r:embed="rId10" cstate="print"/>
          <a:srcRect/>
          <a:stretch>
            <a:fillRect/>
          </a:stretch>
        </p:blipFill>
        <p:spPr bwMode="auto">
          <a:xfrm>
            <a:off x="3284419" y="3842485"/>
            <a:ext cx="832214" cy="522410"/>
          </a:xfrm>
          <a:prstGeom prst="rect">
            <a:avLst/>
          </a:prstGeom>
          <a:noFill/>
          <a:ln w="9525">
            <a:noFill/>
            <a:miter lim="800000"/>
            <a:headEnd/>
            <a:tailEnd/>
          </a:ln>
        </p:spPr>
      </p:pic>
      <p:sp>
        <p:nvSpPr>
          <p:cNvPr id="42" name="Rectángulo 41"/>
          <p:cNvSpPr/>
          <p:nvPr/>
        </p:nvSpPr>
        <p:spPr>
          <a:xfrm>
            <a:off x="1604150" y="5695783"/>
            <a:ext cx="865631" cy="320455"/>
          </a:xfrm>
          <a:prstGeom prst="rect">
            <a:avLst/>
          </a:prstGeom>
          <a:solidFill>
            <a:srgbClr val="4F81BD">
              <a:lumMod val="60000"/>
              <a:lumOff val="40000"/>
            </a:srgbClr>
          </a:solidFill>
          <a:ln w="25400" cap="flat" cmpd="sng" algn="ctr">
            <a:solidFill>
              <a:srgbClr val="4F81BD">
                <a:lumMod val="60000"/>
                <a:lumOff val="40000"/>
              </a:srgbClr>
            </a:solidFill>
            <a:prstDash val="solid"/>
          </a:ln>
          <a:effectLst/>
        </p:spPr>
        <p:txBody>
          <a:bodyPr rtlCol="0" anchor="ctr"/>
          <a:lstStyle/>
          <a:p>
            <a:pPr algn="ctr" fontAlgn="base">
              <a:spcBef>
                <a:spcPct val="0"/>
              </a:spcBef>
              <a:spcAft>
                <a:spcPct val="0"/>
              </a:spcAft>
              <a:defRPr/>
            </a:pPr>
            <a:endParaRPr lang="es-MX" kern="0" smtClean="0">
              <a:solidFill>
                <a:prstClr val="white"/>
              </a:solidFill>
              <a:latin typeface="Calibri"/>
            </a:endParaRPr>
          </a:p>
        </p:txBody>
      </p:sp>
      <p:sp>
        <p:nvSpPr>
          <p:cNvPr id="43" name="Rectángulo 42"/>
          <p:cNvSpPr/>
          <p:nvPr/>
        </p:nvSpPr>
        <p:spPr>
          <a:xfrm>
            <a:off x="1604150" y="6179946"/>
            <a:ext cx="865631" cy="320455"/>
          </a:xfrm>
          <a:prstGeom prst="rect">
            <a:avLst/>
          </a:prstGeom>
          <a:solidFill>
            <a:srgbClr val="4F81BD">
              <a:lumMod val="60000"/>
              <a:lumOff val="40000"/>
            </a:srgbClr>
          </a:solidFill>
          <a:ln w="25400" cap="flat" cmpd="sng" algn="ctr">
            <a:solidFill>
              <a:srgbClr val="4F81BD">
                <a:lumMod val="60000"/>
                <a:lumOff val="40000"/>
              </a:srgbClr>
            </a:solidFill>
            <a:prstDash val="solid"/>
          </a:ln>
          <a:effectLst/>
        </p:spPr>
        <p:txBody>
          <a:bodyPr rtlCol="0" anchor="ctr"/>
          <a:lstStyle/>
          <a:p>
            <a:pPr algn="ctr" fontAlgn="base">
              <a:spcBef>
                <a:spcPct val="0"/>
              </a:spcBef>
              <a:spcAft>
                <a:spcPct val="0"/>
              </a:spcAft>
              <a:defRPr/>
            </a:pPr>
            <a:endParaRPr lang="es-MX" kern="0" smtClean="0">
              <a:solidFill>
                <a:prstClr val="white"/>
              </a:solidFill>
              <a:latin typeface="Calibri"/>
            </a:endParaRPr>
          </a:p>
        </p:txBody>
      </p:sp>
      <p:sp>
        <p:nvSpPr>
          <p:cNvPr id="44" name="CuadroTexto 43"/>
          <p:cNvSpPr txBox="1"/>
          <p:nvPr/>
        </p:nvSpPr>
        <p:spPr>
          <a:xfrm>
            <a:off x="1670892" y="5708408"/>
            <a:ext cx="721095" cy="307777"/>
          </a:xfrm>
          <a:prstGeom prst="rect">
            <a:avLst/>
          </a:prstGeom>
          <a:noFill/>
        </p:spPr>
        <p:txBody>
          <a:bodyPr wrap="none" rtlCol="0">
            <a:spAutoFit/>
          </a:bodyPr>
          <a:lstStyle/>
          <a:p>
            <a:pPr fontAlgn="base">
              <a:spcBef>
                <a:spcPct val="0"/>
              </a:spcBef>
              <a:spcAft>
                <a:spcPct val="0"/>
              </a:spcAft>
            </a:pPr>
            <a:r>
              <a:rPr lang="es-MX" sz="1400" b="1" dirty="0" smtClean="0">
                <a:solidFill>
                  <a:srgbClr val="1F497D"/>
                </a:solidFill>
                <a:latin typeface="Calibri"/>
                <a:cs typeface="Arial" pitchFamily="34" charset="0"/>
              </a:rPr>
              <a:t>Fondos</a:t>
            </a:r>
            <a:endParaRPr lang="es-MX" sz="1400" b="1" dirty="0">
              <a:solidFill>
                <a:srgbClr val="1F497D"/>
              </a:solidFill>
              <a:latin typeface="Calibri"/>
              <a:cs typeface="Arial" pitchFamily="34" charset="0"/>
            </a:endParaRPr>
          </a:p>
        </p:txBody>
      </p:sp>
      <p:sp>
        <p:nvSpPr>
          <p:cNvPr id="45" name="CuadroTexto 44"/>
          <p:cNvSpPr txBox="1"/>
          <p:nvPr/>
        </p:nvSpPr>
        <p:spPr>
          <a:xfrm>
            <a:off x="1593618" y="6156921"/>
            <a:ext cx="899221" cy="307777"/>
          </a:xfrm>
          <a:prstGeom prst="rect">
            <a:avLst/>
          </a:prstGeom>
          <a:noFill/>
        </p:spPr>
        <p:txBody>
          <a:bodyPr wrap="none" rtlCol="0">
            <a:spAutoFit/>
          </a:bodyPr>
          <a:lstStyle/>
          <a:p>
            <a:pPr fontAlgn="base">
              <a:spcBef>
                <a:spcPct val="0"/>
              </a:spcBef>
              <a:spcAft>
                <a:spcPct val="0"/>
              </a:spcAft>
            </a:pPr>
            <a:r>
              <a:rPr lang="es-MX" sz="1400" b="1" dirty="0" smtClean="0">
                <a:solidFill>
                  <a:srgbClr val="1F497D"/>
                </a:solidFill>
                <a:latin typeface="Calibri"/>
                <a:cs typeface="Arial" pitchFamily="34" charset="0"/>
              </a:rPr>
              <a:t>Empresas</a:t>
            </a:r>
            <a:endParaRPr lang="es-MX" sz="1400" b="1" dirty="0">
              <a:solidFill>
                <a:srgbClr val="1F497D"/>
              </a:solidFill>
              <a:latin typeface="Calibri"/>
              <a:cs typeface="Arial" pitchFamily="34" charset="0"/>
            </a:endParaRPr>
          </a:p>
        </p:txBody>
      </p:sp>
      <p:sp>
        <p:nvSpPr>
          <p:cNvPr id="46" name="CuadroTexto 45"/>
          <p:cNvSpPr txBox="1"/>
          <p:nvPr/>
        </p:nvSpPr>
        <p:spPr>
          <a:xfrm>
            <a:off x="7150820" y="2813383"/>
            <a:ext cx="1224136" cy="369332"/>
          </a:xfrm>
          <a:prstGeom prst="rect">
            <a:avLst/>
          </a:prstGeom>
          <a:solidFill>
            <a:sysClr val="window" lastClr="FFFFFF">
              <a:lumMod val="85000"/>
            </a:sysClr>
          </a:solidFill>
          <a:ln w="25400" cap="flat" cmpd="sng" algn="ctr">
            <a:solidFill>
              <a:sysClr val="window" lastClr="FFFFFF">
                <a:lumMod val="95000"/>
              </a:sysClr>
            </a:solidFill>
            <a:prstDash val="solid"/>
          </a:ln>
          <a:effectLst/>
        </p:spPr>
        <p:txBody>
          <a:bodyPr rtlCol="0" anchor="ctr"/>
          <a:lstStyle>
            <a:defPPr>
              <a:defRPr lang="es-MX"/>
            </a:defPPr>
            <a:lvl1pPr algn="ctr">
              <a:defRPr>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fontAlgn="base">
              <a:spcBef>
                <a:spcPct val="0"/>
              </a:spcBef>
              <a:spcAft>
                <a:spcPct val="0"/>
              </a:spcAft>
              <a:defRPr/>
            </a:pPr>
            <a:r>
              <a:rPr lang="es-MX" sz="2000" b="1" kern="0" dirty="0">
                <a:solidFill>
                  <a:srgbClr val="1F497D"/>
                </a:solidFill>
                <a:latin typeface="Calibri"/>
              </a:rPr>
              <a:t>ACMIC</a:t>
            </a:r>
          </a:p>
        </p:txBody>
      </p:sp>
      <p:cxnSp>
        <p:nvCxnSpPr>
          <p:cNvPr id="47" name="Conector recto 46"/>
          <p:cNvCxnSpPr/>
          <p:nvPr/>
        </p:nvCxnSpPr>
        <p:spPr>
          <a:xfrm>
            <a:off x="6862021" y="3389447"/>
            <a:ext cx="1800967" cy="0"/>
          </a:xfrm>
          <a:prstGeom prst="line">
            <a:avLst/>
          </a:prstGeom>
          <a:noFill/>
          <a:ln w="25400" cap="flat" cmpd="sng" algn="ctr">
            <a:solidFill>
              <a:srgbClr val="1F497D"/>
            </a:solidFill>
            <a:prstDash val="solid"/>
          </a:ln>
          <a:effectLst>
            <a:outerShdw blurRad="40000" dist="20000" dir="5400000" rotWithShape="0">
              <a:srgbClr val="000000">
                <a:alpha val="38000"/>
              </a:srgbClr>
            </a:outerShdw>
          </a:effectLst>
        </p:spPr>
      </p:cxnSp>
      <p:sp>
        <p:nvSpPr>
          <p:cNvPr id="48" name="Rectángulo 47"/>
          <p:cNvSpPr/>
          <p:nvPr/>
        </p:nvSpPr>
        <p:spPr>
          <a:xfrm>
            <a:off x="6349442" y="3605471"/>
            <a:ext cx="865631" cy="648072"/>
          </a:xfrm>
          <a:prstGeom prst="rect">
            <a:avLst/>
          </a:prstGeom>
          <a:solidFill>
            <a:sysClr val="window" lastClr="FFFFFF">
              <a:lumMod val="85000"/>
            </a:sysClr>
          </a:solidFill>
          <a:ln w="25400" cap="flat" cmpd="sng" algn="ctr">
            <a:solidFill>
              <a:sysClr val="window" lastClr="FFFFFF">
                <a:lumMod val="95000"/>
              </a:sysClr>
            </a:solidFill>
            <a:prstDash val="solid"/>
          </a:ln>
          <a:effectLst/>
        </p:spPr>
        <p:txBody>
          <a:bodyPr rtlCol="0" anchor="ctr"/>
          <a:lstStyle/>
          <a:p>
            <a:pPr algn="ctr" fontAlgn="base">
              <a:spcBef>
                <a:spcPct val="0"/>
              </a:spcBef>
              <a:spcAft>
                <a:spcPct val="0"/>
              </a:spcAft>
              <a:defRPr/>
            </a:pPr>
            <a:endParaRPr lang="es-MX" kern="0" smtClean="0">
              <a:solidFill>
                <a:prstClr val="white"/>
              </a:solidFill>
              <a:latin typeface="Calibri"/>
            </a:endParaRPr>
          </a:p>
        </p:txBody>
      </p:sp>
      <p:sp>
        <p:nvSpPr>
          <p:cNvPr id="49" name="Rectángulo 48"/>
          <p:cNvSpPr/>
          <p:nvPr/>
        </p:nvSpPr>
        <p:spPr>
          <a:xfrm>
            <a:off x="7294069" y="3605471"/>
            <a:ext cx="865631" cy="648072"/>
          </a:xfrm>
          <a:prstGeom prst="rect">
            <a:avLst/>
          </a:prstGeom>
          <a:solidFill>
            <a:sysClr val="window" lastClr="FFFFFF">
              <a:lumMod val="85000"/>
            </a:sysClr>
          </a:solidFill>
          <a:ln w="25400" cap="flat" cmpd="sng" algn="ctr">
            <a:solidFill>
              <a:sysClr val="window" lastClr="FFFFFF">
                <a:lumMod val="95000"/>
              </a:sysClr>
            </a:solidFill>
            <a:prstDash val="solid"/>
          </a:ln>
          <a:effectLst/>
        </p:spPr>
        <p:txBody>
          <a:bodyPr rtlCol="0" anchor="ctr"/>
          <a:lstStyle/>
          <a:p>
            <a:pPr algn="ctr" fontAlgn="base">
              <a:spcBef>
                <a:spcPct val="0"/>
              </a:spcBef>
              <a:spcAft>
                <a:spcPct val="0"/>
              </a:spcAft>
              <a:defRPr/>
            </a:pPr>
            <a:endParaRPr lang="es-MX" kern="0" smtClean="0">
              <a:solidFill>
                <a:prstClr val="white"/>
              </a:solidFill>
              <a:latin typeface="Calibri"/>
            </a:endParaRPr>
          </a:p>
        </p:txBody>
      </p:sp>
      <p:sp>
        <p:nvSpPr>
          <p:cNvPr id="50" name="Rectángulo 49"/>
          <p:cNvSpPr/>
          <p:nvPr/>
        </p:nvSpPr>
        <p:spPr>
          <a:xfrm>
            <a:off x="8230173" y="3605471"/>
            <a:ext cx="865631" cy="648072"/>
          </a:xfrm>
          <a:prstGeom prst="rect">
            <a:avLst/>
          </a:prstGeom>
          <a:solidFill>
            <a:sysClr val="window" lastClr="FFFFFF">
              <a:lumMod val="85000"/>
            </a:sysClr>
          </a:solidFill>
          <a:ln w="25400" cap="flat" cmpd="sng" algn="ctr">
            <a:solidFill>
              <a:srgbClr val="1F497D"/>
            </a:solidFill>
            <a:prstDash val="sysDot"/>
          </a:ln>
          <a:effectLst/>
        </p:spPr>
        <p:txBody>
          <a:bodyPr rtlCol="0" anchor="ctr"/>
          <a:lstStyle/>
          <a:p>
            <a:pPr algn="ctr" fontAlgn="base">
              <a:spcBef>
                <a:spcPct val="0"/>
              </a:spcBef>
              <a:spcAft>
                <a:spcPct val="0"/>
              </a:spcAft>
              <a:defRPr/>
            </a:pPr>
            <a:endParaRPr lang="es-MX" kern="0" smtClean="0">
              <a:solidFill>
                <a:prstClr val="white"/>
              </a:solidFill>
              <a:latin typeface="Calibri"/>
            </a:endParaRPr>
          </a:p>
        </p:txBody>
      </p:sp>
      <p:sp>
        <p:nvSpPr>
          <p:cNvPr id="52" name="CuadroTexto 51"/>
          <p:cNvSpPr txBox="1"/>
          <p:nvPr/>
        </p:nvSpPr>
        <p:spPr>
          <a:xfrm>
            <a:off x="6356431" y="3668686"/>
            <a:ext cx="858642" cy="523220"/>
          </a:xfrm>
          <a:prstGeom prst="rect">
            <a:avLst/>
          </a:prstGeom>
          <a:noFill/>
        </p:spPr>
        <p:txBody>
          <a:bodyPr wrap="square" rtlCol="0">
            <a:spAutoFit/>
          </a:bodyPr>
          <a:lstStyle/>
          <a:p>
            <a:pPr algn="ctr" fontAlgn="base">
              <a:spcBef>
                <a:spcPct val="0"/>
              </a:spcBef>
              <a:spcAft>
                <a:spcPct val="0"/>
              </a:spcAft>
            </a:pPr>
            <a:r>
              <a:rPr lang="es-MX" sz="1400" b="1" dirty="0" smtClean="0">
                <a:solidFill>
                  <a:srgbClr val="1F497D"/>
                </a:solidFill>
                <a:latin typeface="Calibri"/>
                <a:cs typeface="Arial" pitchFamily="34" charset="0"/>
              </a:rPr>
              <a:t>PMIC  </a:t>
            </a:r>
            <a:r>
              <a:rPr lang="es-MX" sz="1400" b="1" dirty="0" err="1" smtClean="0">
                <a:solidFill>
                  <a:srgbClr val="1F497D"/>
                </a:solidFill>
                <a:latin typeface="Calibri"/>
                <a:cs typeface="Arial" pitchFamily="34" charset="0"/>
              </a:rPr>
              <a:t>Latam</a:t>
            </a:r>
            <a:endParaRPr lang="es-MX" sz="1400" b="1" dirty="0" smtClean="0">
              <a:solidFill>
                <a:srgbClr val="1F497D"/>
              </a:solidFill>
              <a:latin typeface="Calibri"/>
              <a:cs typeface="Arial" pitchFamily="34" charset="0"/>
            </a:endParaRPr>
          </a:p>
        </p:txBody>
      </p:sp>
      <p:sp>
        <p:nvSpPr>
          <p:cNvPr id="53" name="CuadroTexto 52"/>
          <p:cNvSpPr txBox="1"/>
          <p:nvPr/>
        </p:nvSpPr>
        <p:spPr>
          <a:xfrm>
            <a:off x="7299523" y="3658895"/>
            <a:ext cx="858642" cy="523220"/>
          </a:xfrm>
          <a:prstGeom prst="rect">
            <a:avLst/>
          </a:prstGeom>
          <a:noFill/>
        </p:spPr>
        <p:txBody>
          <a:bodyPr wrap="square" rtlCol="0">
            <a:spAutoFit/>
          </a:bodyPr>
          <a:lstStyle/>
          <a:p>
            <a:pPr algn="ctr" fontAlgn="base">
              <a:spcBef>
                <a:spcPct val="0"/>
              </a:spcBef>
              <a:spcAft>
                <a:spcPct val="0"/>
              </a:spcAft>
            </a:pPr>
            <a:r>
              <a:rPr lang="es-MX" sz="1400" b="1" dirty="0" smtClean="0">
                <a:solidFill>
                  <a:srgbClr val="1F497D"/>
                </a:solidFill>
                <a:latin typeface="Calibri"/>
                <a:cs typeface="Arial" pitchFamily="34" charset="0"/>
              </a:rPr>
              <a:t>PEVC, S.C.</a:t>
            </a:r>
          </a:p>
        </p:txBody>
      </p:sp>
      <p:sp>
        <p:nvSpPr>
          <p:cNvPr id="54" name="CuadroTexto 53"/>
          <p:cNvSpPr txBox="1"/>
          <p:nvPr/>
        </p:nvSpPr>
        <p:spPr>
          <a:xfrm>
            <a:off x="8235627" y="3783166"/>
            <a:ext cx="858642" cy="307777"/>
          </a:xfrm>
          <a:prstGeom prst="rect">
            <a:avLst/>
          </a:prstGeom>
          <a:noFill/>
        </p:spPr>
        <p:txBody>
          <a:bodyPr wrap="square" rtlCol="0">
            <a:spAutoFit/>
          </a:bodyPr>
          <a:lstStyle/>
          <a:p>
            <a:pPr algn="ctr" fontAlgn="base">
              <a:spcBef>
                <a:spcPct val="0"/>
              </a:spcBef>
              <a:spcAft>
                <a:spcPct val="0"/>
              </a:spcAft>
            </a:pPr>
            <a:r>
              <a:rPr lang="es-MX" sz="1400" b="1" dirty="0" smtClean="0">
                <a:solidFill>
                  <a:srgbClr val="1F497D"/>
                </a:solidFill>
                <a:latin typeface="Calibri"/>
                <a:cs typeface="Arial" pitchFamily="34" charset="0"/>
              </a:rPr>
              <a:t>EVSC</a:t>
            </a:r>
          </a:p>
        </p:txBody>
      </p:sp>
      <p:sp>
        <p:nvSpPr>
          <p:cNvPr id="55" name="CuadroTexto 54"/>
          <p:cNvSpPr txBox="1"/>
          <p:nvPr/>
        </p:nvSpPr>
        <p:spPr>
          <a:xfrm>
            <a:off x="1418948" y="1031503"/>
            <a:ext cx="3547754" cy="369332"/>
          </a:xfrm>
          <a:prstGeom prst="rect">
            <a:avLst/>
          </a:prstGeom>
          <a:noFill/>
          <a:ln w="28575">
            <a:noFill/>
          </a:ln>
        </p:spPr>
        <p:txBody>
          <a:bodyPr vert="horz" lIns="91440" tIns="45720" rIns="91440" bIns="45720" rtlCol="0" anchor="ctr">
            <a:noAutofit/>
          </a:bodyPr>
          <a:lstStyle>
            <a:defPPr>
              <a:defRPr lang="es-MX"/>
            </a:defPPr>
            <a:lvl1pPr algn="ctr" defTabSz="457200">
              <a:spcBef>
                <a:spcPct val="0"/>
              </a:spcBef>
              <a:buNone/>
              <a:defRPr>
                <a:solidFill>
                  <a:srgbClr val="807F83"/>
                </a:solidFill>
                <a:latin typeface="Calibri" pitchFamily="34" charset="0"/>
                <a:ea typeface="+mj-ea"/>
                <a:cs typeface="Trajan Pro"/>
              </a:defRPr>
            </a:lvl1pPr>
          </a:lstStyle>
          <a:p>
            <a:r>
              <a:rPr lang="es-MX" sz="1700" b="1" dirty="0" smtClean="0"/>
              <a:t>1. Banca </a:t>
            </a:r>
            <a:r>
              <a:rPr lang="es-MX" sz="1700" b="1" dirty="0"/>
              <a:t>de Desarrollo en conjunto</a:t>
            </a:r>
          </a:p>
        </p:txBody>
      </p:sp>
      <p:sp>
        <p:nvSpPr>
          <p:cNvPr id="56" name="CuadroTexto 55"/>
          <p:cNvSpPr txBox="1"/>
          <p:nvPr/>
        </p:nvSpPr>
        <p:spPr>
          <a:xfrm>
            <a:off x="749917" y="1895285"/>
            <a:ext cx="1611339" cy="307777"/>
          </a:xfrm>
          <a:prstGeom prst="rect">
            <a:avLst/>
          </a:prstGeom>
          <a:noFill/>
        </p:spPr>
        <p:txBody>
          <a:bodyPr wrap="none" rtlCol="0">
            <a:spAutoFit/>
          </a:bodyPr>
          <a:lstStyle>
            <a:defPPr>
              <a:defRPr lang="es-MX"/>
            </a:defPPr>
            <a:lvl1pPr>
              <a:defRPr sz="1600" b="1">
                <a:solidFill>
                  <a:schemeClr val="tx2">
                    <a:lumMod val="50000"/>
                  </a:schemeClr>
                </a:solidFill>
              </a:defRPr>
            </a:lvl1pPr>
          </a:lstStyle>
          <a:p>
            <a:pPr fontAlgn="base">
              <a:spcBef>
                <a:spcPct val="0"/>
              </a:spcBef>
              <a:spcAft>
                <a:spcPct val="0"/>
              </a:spcAft>
            </a:pPr>
            <a:r>
              <a:rPr lang="es-MX" sz="1400" dirty="0">
                <a:solidFill>
                  <a:prstClr val="black">
                    <a:lumMod val="50000"/>
                    <a:lumOff val="50000"/>
                  </a:prstClr>
                </a:solidFill>
                <a:latin typeface="Calibri" panose="020F0502020204030204" pitchFamily="34" charset="0"/>
                <a:cs typeface="Arial" pitchFamily="34" charset="0"/>
              </a:rPr>
              <a:t>2014</a:t>
            </a:r>
            <a:r>
              <a:rPr lang="es-MX" sz="1400" dirty="0" smtClean="0">
                <a:solidFill>
                  <a:prstClr val="black">
                    <a:lumMod val="50000"/>
                    <a:lumOff val="50000"/>
                  </a:prstClr>
                </a:solidFill>
                <a:latin typeface="Calibri" panose="020F0502020204030204" pitchFamily="34" charset="0"/>
                <a:cs typeface="Arial" pitchFamily="34" charset="0"/>
              </a:rPr>
              <a:t>:    100	        70</a:t>
            </a:r>
            <a:endParaRPr lang="es-MX" sz="1400" dirty="0">
              <a:solidFill>
                <a:prstClr val="black">
                  <a:lumMod val="50000"/>
                  <a:lumOff val="50000"/>
                </a:prstClr>
              </a:solidFill>
              <a:latin typeface="Calibri" panose="020F0502020204030204" pitchFamily="34" charset="0"/>
              <a:cs typeface="Arial" pitchFamily="34" charset="0"/>
            </a:endParaRPr>
          </a:p>
        </p:txBody>
      </p:sp>
      <p:sp>
        <p:nvSpPr>
          <p:cNvPr id="57" name="CuadroTexto 56"/>
          <p:cNvSpPr txBox="1"/>
          <p:nvPr/>
        </p:nvSpPr>
        <p:spPr>
          <a:xfrm>
            <a:off x="3506349" y="2797936"/>
            <a:ext cx="367408" cy="307777"/>
          </a:xfrm>
          <a:prstGeom prst="rect">
            <a:avLst/>
          </a:prstGeom>
          <a:noFill/>
        </p:spPr>
        <p:txBody>
          <a:bodyPr wrap="none" rtlCol="0">
            <a:spAutoFit/>
          </a:bodyPr>
          <a:lstStyle>
            <a:defPPr>
              <a:defRPr lang="es-MX"/>
            </a:defPPr>
            <a:lvl1pPr fontAlgn="base">
              <a:spcBef>
                <a:spcPct val="0"/>
              </a:spcBef>
              <a:spcAft>
                <a:spcPct val="0"/>
              </a:spcAft>
              <a:defRPr sz="1400" b="1">
                <a:solidFill>
                  <a:schemeClr val="tx1">
                    <a:lumMod val="50000"/>
                    <a:lumOff val="50000"/>
                  </a:schemeClr>
                </a:solidFill>
                <a:latin typeface="Calibri" panose="020F0502020204030204" pitchFamily="34" charset="0"/>
                <a:cs typeface="Arial" pitchFamily="34" charset="0"/>
              </a:defRPr>
            </a:lvl1pPr>
          </a:lstStyle>
          <a:p>
            <a:r>
              <a:rPr lang="es-MX" dirty="0">
                <a:solidFill>
                  <a:prstClr val="black">
                    <a:lumMod val="50000"/>
                    <a:lumOff val="50000"/>
                  </a:prstClr>
                </a:solidFill>
              </a:rPr>
              <a:t>30</a:t>
            </a:r>
          </a:p>
        </p:txBody>
      </p:sp>
      <p:sp>
        <p:nvSpPr>
          <p:cNvPr id="58" name="CuadroTexto 57"/>
          <p:cNvSpPr txBox="1"/>
          <p:nvPr/>
        </p:nvSpPr>
        <p:spPr>
          <a:xfrm>
            <a:off x="3009807" y="1983005"/>
            <a:ext cx="2606621" cy="400110"/>
          </a:xfrm>
          <a:prstGeom prst="rect">
            <a:avLst/>
          </a:prstGeom>
          <a:ln w="28575">
            <a:noFill/>
          </a:ln>
        </p:spPr>
        <p:txBody>
          <a:bodyPr vert="horz" lIns="91440" tIns="45720" rIns="91440" bIns="45720" rtlCol="0" anchor="ctr">
            <a:noAutofit/>
          </a:bodyPr>
          <a:lstStyle>
            <a:defPPr>
              <a:defRPr lang="es-MX"/>
            </a:defPPr>
            <a:lvl1pPr algn="ctr" defTabSz="457200">
              <a:spcBef>
                <a:spcPct val="0"/>
              </a:spcBef>
              <a:buNone/>
              <a:defRPr b="1">
                <a:solidFill>
                  <a:srgbClr val="807F83"/>
                </a:solidFill>
                <a:latin typeface="Calibri" pitchFamily="34" charset="0"/>
                <a:ea typeface="+mj-ea"/>
                <a:cs typeface="Trajan Pro"/>
              </a:defRPr>
            </a:lvl1pPr>
          </a:lstStyle>
          <a:p>
            <a:r>
              <a:rPr lang="es-MX" sz="1700" dirty="0" smtClean="0"/>
              <a:t>2. Experiencia </a:t>
            </a:r>
            <a:r>
              <a:rPr lang="es-MX" sz="1700" dirty="0"/>
              <a:t>financiera</a:t>
            </a:r>
          </a:p>
        </p:txBody>
      </p:sp>
      <p:sp>
        <p:nvSpPr>
          <p:cNvPr id="59" name="CuadroTexto 58"/>
          <p:cNvSpPr txBox="1"/>
          <p:nvPr/>
        </p:nvSpPr>
        <p:spPr>
          <a:xfrm>
            <a:off x="5851533" y="2214416"/>
            <a:ext cx="3251135" cy="369332"/>
          </a:xfrm>
          <a:prstGeom prst="rect">
            <a:avLst/>
          </a:prstGeom>
          <a:ln w="28575">
            <a:noFill/>
          </a:ln>
        </p:spPr>
        <p:txBody>
          <a:bodyPr vert="horz" lIns="91440" tIns="45720" rIns="91440" bIns="45720" rtlCol="0" anchor="ctr">
            <a:noAutofit/>
          </a:bodyPr>
          <a:lstStyle>
            <a:defPPr>
              <a:defRPr lang="es-MX"/>
            </a:defPPr>
            <a:lvl1pPr algn="ctr" defTabSz="457200">
              <a:spcBef>
                <a:spcPct val="0"/>
              </a:spcBef>
              <a:buNone/>
              <a:defRPr b="1">
                <a:solidFill>
                  <a:srgbClr val="807F83"/>
                </a:solidFill>
                <a:latin typeface="Calibri" pitchFamily="34" charset="0"/>
                <a:ea typeface="+mj-ea"/>
                <a:cs typeface="Trajan Pro"/>
              </a:defRPr>
            </a:lvl1pPr>
          </a:lstStyle>
          <a:p>
            <a:r>
              <a:rPr lang="es-MX" sz="1700" dirty="0" smtClean="0"/>
              <a:t>3. Administración </a:t>
            </a:r>
            <a:r>
              <a:rPr lang="es-MX" sz="1700" dirty="0"/>
              <a:t>y Seguimiento</a:t>
            </a:r>
          </a:p>
        </p:txBody>
      </p:sp>
      <p:sp>
        <p:nvSpPr>
          <p:cNvPr id="60" name="CuadroTexto 59"/>
          <p:cNvSpPr txBox="1"/>
          <p:nvPr/>
        </p:nvSpPr>
        <p:spPr>
          <a:xfrm>
            <a:off x="1455120" y="4327335"/>
            <a:ext cx="550151" cy="307777"/>
          </a:xfrm>
          <a:prstGeom prst="rect">
            <a:avLst/>
          </a:prstGeom>
          <a:noFill/>
        </p:spPr>
        <p:txBody>
          <a:bodyPr wrap="none" rtlCol="0">
            <a:spAutoFit/>
          </a:bodyPr>
          <a:lstStyle>
            <a:defPPr>
              <a:defRPr lang="es-MX"/>
            </a:defPPr>
            <a:lvl1pPr fontAlgn="base">
              <a:spcBef>
                <a:spcPct val="0"/>
              </a:spcBef>
              <a:spcAft>
                <a:spcPct val="0"/>
              </a:spcAft>
              <a:defRPr sz="1400" b="1">
                <a:solidFill>
                  <a:schemeClr val="tx1">
                    <a:lumMod val="50000"/>
                    <a:lumOff val="50000"/>
                  </a:schemeClr>
                </a:solidFill>
                <a:latin typeface="Calibri" panose="020F0502020204030204" pitchFamily="34" charset="0"/>
                <a:cs typeface="Arial" pitchFamily="34" charset="0"/>
              </a:defRPr>
            </a:lvl1pPr>
          </a:lstStyle>
          <a:p>
            <a:r>
              <a:rPr lang="es-MX" dirty="0">
                <a:solidFill>
                  <a:prstClr val="black">
                    <a:lumMod val="50000"/>
                    <a:lumOff val="50000"/>
                  </a:prstClr>
                </a:solidFill>
              </a:rPr>
              <a:t>1200</a:t>
            </a:r>
          </a:p>
        </p:txBody>
      </p:sp>
      <p:sp>
        <p:nvSpPr>
          <p:cNvPr id="61" name="CuadroTexto 60"/>
          <p:cNvSpPr txBox="1"/>
          <p:nvPr/>
        </p:nvSpPr>
        <p:spPr>
          <a:xfrm>
            <a:off x="2135554" y="4322677"/>
            <a:ext cx="458780" cy="307777"/>
          </a:xfrm>
          <a:prstGeom prst="rect">
            <a:avLst/>
          </a:prstGeom>
          <a:noFill/>
        </p:spPr>
        <p:txBody>
          <a:bodyPr wrap="none" rtlCol="0">
            <a:spAutoFit/>
          </a:bodyPr>
          <a:lstStyle>
            <a:defPPr>
              <a:defRPr lang="es-MX"/>
            </a:defPPr>
            <a:lvl1pPr fontAlgn="base">
              <a:spcBef>
                <a:spcPct val="0"/>
              </a:spcBef>
              <a:spcAft>
                <a:spcPct val="0"/>
              </a:spcAft>
              <a:defRPr sz="1400" b="1">
                <a:solidFill>
                  <a:schemeClr val="tx1">
                    <a:lumMod val="50000"/>
                    <a:lumOff val="50000"/>
                  </a:schemeClr>
                </a:solidFill>
                <a:latin typeface="Calibri" panose="020F0502020204030204" pitchFamily="34" charset="0"/>
                <a:cs typeface="Arial" pitchFamily="34" charset="0"/>
              </a:defRPr>
            </a:lvl1pPr>
          </a:lstStyle>
          <a:p>
            <a:r>
              <a:rPr lang="es-MX" dirty="0">
                <a:solidFill>
                  <a:prstClr val="black">
                    <a:lumMod val="50000"/>
                    <a:lumOff val="50000"/>
                  </a:prstClr>
                </a:solidFill>
              </a:rPr>
              <a:t>200</a:t>
            </a:r>
          </a:p>
        </p:txBody>
      </p:sp>
      <p:sp>
        <p:nvSpPr>
          <p:cNvPr id="62" name="CuadroTexto 61"/>
          <p:cNvSpPr txBox="1"/>
          <p:nvPr/>
        </p:nvSpPr>
        <p:spPr>
          <a:xfrm>
            <a:off x="51515" y="4893613"/>
            <a:ext cx="1264356" cy="811110"/>
          </a:xfrm>
          <a:prstGeom prst="rect">
            <a:avLst/>
          </a:prstGeom>
          <a:ln w="28575">
            <a:noFill/>
          </a:ln>
        </p:spPr>
        <p:txBody>
          <a:bodyPr vert="horz" lIns="91440" tIns="45720" rIns="91440" bIns="45720" rtlCol="0" anchor="ctr">
            <a:noAutofit/>
          </a:bodyPr>
          <a:lstStyle>
            <a:defPPr>
              <a:defRPr lang="es-MX"/>
            </a:defPPr>
            <a:lvl1pPr algn="ctr" defTabSz="457200">
              <a:spcBef>
                <a:spcPct val="0"/>
              </a:spcBef>
              <a:buNone/>
              <a:defRPr b="1">
                <a:solidFill>
                  <a:srgbClr val="807F83"/>
                </a:solidFill>
                <a:latin typeface="Calibri" pitchFamily="34" charset="0"/>
                <a:ea typeface="+mj-ea"/>
                <a:cs typeface="Trajan Pro"/>
              </a:defRPr>
            </a:lvl1pPr>
          </a:lstStyle>
          <a:p>
            <a:r>
              <a:rPr lang="es-MX" sz="1700" dirty="0" smtClean="0"/>
              <a:t>4. Empresas </a:t>
            </a:r>
            <a:r>
              <a:rPr lang="es-MX" sz="1700" dirty="0"/>
              <a:t>Sociales</a:t>
            </a:r>
          </a:p>
        </p:txBody>
      </p:sp>
      <p:pic>
        <p:nvPicPr>
          <p:cNvPr id="63" name="Imagen 62"/>
          <p:cNvPicPr>
            <a:picLocks noChangeAspect="1"/>
          </p:cNvPicPr>
          <p:nvPr/>
        </p:nvPicPr>
        <p:blipFill rotWithShape="1">
          <a:blip r:embed="rId11"/>
          <a:srcRect l="23274" t="51193" r="65343" b="37328"/>
          <a:stretch/>
        </p:blipFill>
        <p:spPr>
          <a:xfrm>
            <a:off x="1012004" y="3771519"/>
            <a:ext cx="967952" cy="548804"/>
          </a:xfrm>
          <a:prstGeom prst="rect">
            <a:avLst/>
          </a:prstGeom>
        </p:spPr>
      </p:pic>
      <p:cxnSp>
        <p:nvCxnSpPr>
          <p:cNvPr id="64" name="Conector recto 63"/>
          <p:cNvCxnSpPr/>
          <p:nvPr/>
        </p:nvCxnSpPr>
        <p:spPr>
          <a:xfrm>
            <a:off x="4965590" y="2643048"/>
            <a:ext cx="2806777" cy="0"/>
          </a:xfrm>
          <a:prstGeom prst="line">
            <a:avLst/>
          </a:prstGeom>
          <a:noFill/>
          <a:ln w="25400" cap="flat" cmpd="sng" algn="ctr">
            <a:solidFill>
              <a:srgbClr val="1F497D"/>
            </a:solidFill>
            <a:prstDash val="solid"/>
          </a:ln>
          <a:effectLst>
            <a:outerShdw blurRad="40000" dist="20000" dir="5400000" rotWithShape="0">
              <a:srgbClr val="000000">
                <a:alpha val="38000"/>
              </a:srgbClr>
            </a:outerShdw>
          </a:effectLst>
        </p:spPr>
      </p:cxnSp>
      <p:cxnSp>
        <p:nvCxnSpPr>
          <p:cNvPr id="65" name="Conector recto 64"/>
          <p:cNvCxnSpPr/>
          <p:nvPr/>
        </p:nvCxnSpPr>
        <p:spPr>
          <a:xfrm>
            <a:off x="2055426" y="4645843"/>
            <a:ext cx="6240375" cy="585"/>
          </a:xfrm>
          <a:prstGeom prst="line">
            <a:avLst/>
          </a:prstGeom>
          <a:noFill/>
          <a:ln w="25400" cap="flat" cmpd="sng" algn="ctr">
            <a:solidFill>
              <a:srgbClr val="1F497D"/>
            </a:solidFill>
            <a:prstDash val="solid"/>
          </a:ln>
          <a:effectLst>
            <a:outerShdw blurRad="40000" dist="20000" dir="5400000" rotWithShape="0">
              <a:srgbClr val="000000">
                <a:alpha val="38000"/>
              </a:srgbClr>
            </a:outerShdw>
          </a:effectLst>
        </p:spPr>
      </p:cxnSp>
      <p:cxnSp>
        <p:nvCxnSpPr>
          <p:cNvPr id="66" name="Conector recto 65"/>
          <p:cNvCxnSpPr>
            <a:endCxn id="33" idx="0"/>
          </p:cNvCxnSpPr>
          <p:nvPr/>
        </p:nvCxnSpPr>
        <p:spPr>
          <a:xfrm>
            <a:off x="2055427" y="4635112"/>
            <a:ext cx="0" cy="179769"/>
          </a:xfrm>
          <a:prstGeom prst="line">
            <a:avLst/>
          </a:prstGeom>
          <a:noFill/>
          <a:ln w="25400" cap="flat" cmpd="sng" algn="ctr">
            <a:solidFill>
              <a:srgbClr val="1F497D"/>
            </a:solidFill>
            <a:prstDash val="solid"/>
          </a:ln>
          <a:effectLst>
            <a:outerShdw blurRad="40000" dist="20000" dir="5400000" rotWithShape="0">
              <a:srgbClr val="000000">
                <a:alpha val="38000"/>
              </a:srgbClr>
            </a:outerShdw>
          </a:effectLst>
        </p:spPr>
      </p:cxnSp>
      <p:cxnSp>
        <p:nvCxnSpPr>
          <p:cNvPr id="67" name="Conector recto 66"/>
          <p:cNvCxnSpPr/>
          <p:nvPr/>
        </p:nvCxnSpPr>
        <p:spPr>
          <a:xfrm>
            <a:off x="3070707" y="4645843"/>
            <a:ext cx="0" cy="179769"/>
          </a:xfrm>
          <a:prstGeom prst="line">
            <a:avLst/>
          </a:prstGeom>
          <a:noFill/>
          <a:ln w="25400" cap="flat" cmpd="sng" algn="ctr">
            <a:solidFill>
              <a:srgbClr val="1F497D"/>
            </a:solidFill>
            <a:prstDash val="solid"/>
          </a:ln>
          <a:effectLst>
            <a:outerShdw blurRad="40000" dist="20000" dir="5400000" rotWithShape="0">
              <a:srgbClr val="000000">
                <a:alpha val="38000"/>
              </a:srgbClr>
            </a:outerShdw>
          </a:effectLst>
        </p:spPr>
      </p:cxnSp>
      <p:cxnSp>
        <p:nvCxnSpPr>
          <p:cNvPr id="68" name="Conector recto 67"/>
          <p:cNvCxnSpPr/>
          <p:nvPr/>
        </p:nvCxnSpPr>
        <p:spPr>
          <a:xfrm>
            <a:off x="5180695" y="4656574"/>
            <a:ext cx="0" cy="179769"/>
          </a:xfrm>
          <a:prstGeom prst="line">
            <a:avLst/>
          </a:prstGeom>
          <a:noFill/>
          <a:ln w="25400" cap="flat" cmpd="sng" algn="ctr">
            <a:solidFill>
              <a:srgbClr val="1F497D"/>
            </a:solidFill>
            <a:prstDash val="solid"/>
          </a:ln>
          <a:effectLst>
            <a:outerShdw blurRad="40000" dist="20000" dir="5400000" rotWithShape="0">
              <a:srgbClr val="000000">
                <a:alpha val="38000"/>
              </a:srgbClr>
            </a:outerShdw>
          </a:effectLst>
        </p:spPr>
      </p:cxnSp>
      <p:cxnSp>
        <p:nvCxnSpPr>
          <p:cNvPr id="69" name="Conector recto 68"/>
          <p:cNvCxnSpPr/>
          <p:nvPr/>
        </p:nvCxnSpPr>
        <p:spPr>
          <a:xfrm>
            <a:off x="6183105" y="4667305"/>
            <a:ext cx="0" cy="179769"/>
          </a:xfrm>
          <a:prstGeom prst="line">
            <a:avLst/>
          </a:prstGeom>
          <a:noFill/>
          <a:ln w="25400" cap="flat" cmpd="sng" algn="ctr">
            <a:solidFill>
              <a:srgbClr val="1F497D"/>
            </a:solidFill>
            <a:prstDash val="solid"/>
          </a:ln>
          <a:effectLst>
            <a:outerShdw blurRad="40000" dist="20000" dir="5400000" rotWithShape="0">
              <a:srgbClr val="000000">
                <a:alpha val="38000"/>
              </a:srgbClr>
            </a:outerShdw>
          </a:effectLst>
        </p:spPr>
      </p:cxnSp>
      <p:cxnSp>
        <p:nvCxnSpPr>
          <p:cNvPr id="70" name="Conector recto 69"/>
          <p:cNvCxnSpPr/>
          <p:nvPr/>
        </p:nvCxnSpPr>
        <p:spPr>
          <a:xfrm>
            <a:off x="7198386" y="4665157"/>
            <a:ext cx="0" cy="179769"/>
          </a:xfrm>
          <a:prstGeom prst="line">
            <a:avLst/>
          </a:prstGeom>
          <a:noFill/>
          <a:ln w="25400" cap="flat" cmpd="sng" algn="ctr">
            <a:solidFill>
              <a:srgbClr val="1F497D"/>
            </a:solidFill>
            <a:prstDash val="solid"/>
          </a:ln>
          <a:effectLst>
            <a:outerShdw blurRad="40000" dist="20000" dir="5400000" rotWithShape="0">
              <a:srgbClr val="000000">
                <a:alpha val="38000"/>
              </a:srgbClr>
            </a:outerShdw>
          </a:effectLst>
        </p:spPr>
      </p:cxnSp>
      <p:cxnSp>
        <p:nvCxnSpPr>
          <p:cNvPr id="71" name="Conector recto 70"/>
          <p:cNvCxnSpPr/>
          <p:nvPr/>
        </p:nvCxnSpPr>
        <p:spPr>
          <a:xfrm>
            <a:off x="8303820" y="4663009"/>
            <a:ext cx="0" cy="179769"/>
          </a:xfrm>
          <a:prstGeom prst="line">
            <a:avLst/>
          </a:prstGeom>
          <a:noFill/>
          <a:ln w="25400" cap="flat" cmpd="sng" algn="ctr">
            <a:solidFill>
              <a:srgbClr val="1F497D"/>
            </a:solidFill>
            <a:prstDash val="solid"/>
          </a:ln>
          <a:effectLst>
            <a:outerShdw blurRad="40000" dist="20000" dir="5400000" rotWithShape="0">
              <a:srgbClr val="000000">
                <a:alpha val="38000"/>
              </a:srgbClr>
            </a:outerShdw>
          </a:effectLst>
        </p:spPr>
      </p:cxnSp>
      <p:cxnSp>
        <p:nvCxnSpPr>
          <p:cNvPr id="3" name="Conector recto 2"/>
          <p:cNvCxnSpPr/>
          <p:nvPr/>
        </p:nvCxnSpPr>
        <p:spPr>
          <a:xfrm>
            <a:off x="1482240" y="5188426"/>
            <a:ext cx="0" cy="1107650"/>
          </a:xfrm>
          <a:prstGeom prst="line">
            <a:avLst/>
          </a:prstGeom>
          <a:noFill/>
          <a:ln w="25400" cap="flat" cmpd="sng" algn="ctr">
            <a:solidFill>
              <a:srgbClr val="1F497D"/>
            </a:solidFill>
            <a:prstDash val="solid"/>
          </a:ln>
          <a:effectLst>
            <a:outerShdw blurRad="40000" dist="20000" dir="5400000" rotWithShape="0">
              <a:srgbClr val="000000">
                <a:alpha val="38000"/>
              </a:srgbClr>
            </a:outerShdw>
          </a:effectLst>
        </p:spPr>
      </p:cxnSp>
      <p:cxnSp>
        <p:nvCxnSpPr>
          <p:cNvPr id="74" name="Conector recto 73"/>
          <p:cNvCxnSpPr/>
          <p:nvPr/>
        </p:nvCxnSpPr>
        <p:spPr>
          <a:xfrm>
            <a:off x="2536162" y="6306807"/>
            <a:ext cx="191823" cy="0"/>
          </a:xfrm>
          <a:prstGeom prst="line">
            <a:avLst/>
          </a:prstGeom>
          <a:noFill/>
          <a:ln w="25400" cap="flat" cmpd="sng" algn="ctr">
            <a:solidFill>
              <a:srgbClr val="1F497D"/>
            </a:solidFill>
            <a:prstDash val="solid"/>
          </a:ln>
          <a:effectLst>
            <a:outerShdw blurRad="40000" dist="20000" dir="5400000" rotWithShape="0">
              <a:srgbClr val="000000">
                <a:alpha val="38000"/>
              </a:srgbClr>
            </a:outerShdw>
          </a:effectLst>
        </p:spPr>
      </p:cxnSp>
      <p:cxnSp>
        <p:nvCxnSpPr>
          <p:cNvPr id="75" name="Conector recto de flecha 74"/>
          <p:cNvCxnSpPr>
            <a:endCxn id="77" idx="0"/>
          </p:cNvCxnSpPr>
          <p:nvPr/>
        </p:nvCxnSpPr>
        <p:spPr>
          <a:xfrm>
            <a:off x="3102999" y="5426940"/>
            <a:ext cx="768" cy="750858"/>
          </a:xfrm>
          <a:prstGeom prst="straightConnector1">
            <a:avLst/>
          </a:prstGeom>
          <a:noFill/>
          <a:ln w="25400" cap="flat" cmpd="sng" algn="ctr">
            <a:solidFill>
              <a:srgbClr val="1F497D"/>
            </a:solidFill>
            <a:prstDash val="solid"/>
            <a:tailEnd type="arrow"/>
          </a:ln>
          <a:effectLst>
            <a:outerShdw blurRad="40000" dist="20000" dir="5400000" rotWithShape="0">
              <a:srgbClr val="000000">
                <a:alpha val="38000"/>
              </a:srgbClr>
            </a:outerShdw>
          </a:effectLst>
        </p:spPr>
      </p:cxnSp>
      <p:sp>
        <p:nvSpPr>
          <p:cNvPr id="76" name="Rectángulo 75"/>
          <p:cNvSpPr/>
          <p:nvPr/>
        </p:nvSpPr>
        <p:spPr>
          <a:xfrm>
            <a:off x="2670951" y="5693635"/>
            <a:ext cx="865631" cy="320455"/>
          </a:xfrm>
          <a:prstGeom prst="rect">
            <a:avLst/>
          </a:prstGeom>
          <a:solidFill>
            <a:srgbClr val="4F81BD">
              <a:lumMod val="60000"/>
              <a:lumOff val="40000"/>
            </a:srgbClr>
          </a:solidFill>
          <a:ln w="25400" cap="flat" cmpd="sng" algn="ctr">
            <a:solidFill>
              <a:srgbClr val="4F81BD">
                <a:lumMod val="60000"/>
                <a:lumOff val="40000"/>
              </a:srgbClr>
            </a:solidFill>
            <a:prstDash val="solid"/>
          </a:ln>
          <a:effectLst/>
        </p:spPr>
        <p:txBody>
          <a:bodyPr rtlCol="0" anchor="ctr"/>
          <a:lstStyle/>
          <a:p>
            <a:pPr algn="ctr" fontAlgn="base">
              <a:spcBef>
                <a:spcPct val="0"/>
              </a:spcBef>
              <a:spcAft>
                <a:spcPct val="0"/>
              </a:spcAft>
              <a:defRPr/>
            </a:pPr>
            <a:endParaRPr lang="es-MX" kern="0" smtClean="0">
              <a:solidFill>
                <a:prstClr val="white"/>
              </a:solidFill>
              <a:latin typeface="Calibri"/>
            </a:endParaRPr>
          </a:p>
        </p:txBody>
      </p:sp>
      <p:sp>
        <p:nvSpPr>
          <p:cNvPr id="77" name="Rectángulo 76"/>
          <p:cNvSpPr/>
          <p:nvPr/>
        </p:nvSpPr>
        <p:spPr>
          <a:xfrm>
            <a:off x="2670951" y="6177798"/>
            <a:ext cx="865631" cy="320455"/>
          </a:xfrm>
          <a:prstGeom prst="rect">
            <a:avLst/>
          </a:prstGeom>
          <a:solidFill>
            <a:srgbClr val="4F81BD">
              <a:lumMod val="60000"/>
              <a:lumOff val="40000"/>
            </a:srgbClr>
          </a:solidFill>
          <a:ln w="25400" cap="flat" cmpd="sng" algn="ctr">
            <a:solidFill>
              <a:srgbClr val="4F81BD">
                <a:lumMod val="60000"/>
                <a:lumOff val="40000"/>
              </a:srgbClr>
            </a:solidFill>
            <a:prstDash val="solid"/>
          </a:ln>
          <a:effectLst/>
        </p:spPr>
        <p:txBody>
          <a:bodyPr rtlCol="0" anchor="ctr"/>
          <a:lstStyle/>
          <a:p>
            <a:pPr algn="ctr" fontAlgn="base">
              <a:spcBef>
                <a:spcPct val="0"/>
              </a:spcBef>
              <a:spcAft>
                <a:spcPct val="0"/>
              </a:spcAft>
              <a:defRPr/>
            </a:pPr>
            <a:endParaRPr lang="es-MX" kern="0" smtClean="0">
              <a:solidFill>
                <a:prstClr val="white"/>
              </a:solidFill>
              <a:latin typeface="Calibri"/>
            </a:endParaRPr>
          </a:p>
        </p:txBody>
      </p:sp>
      <p:sp>
        <p:nvSpPr>
          <p:cNvPr id="78" name="CuadroTexto 77"/>
          <p:cNvSpPr txBox="1"/>
          <p:nvPr/>
        </p:nvSpPr>
        <p:spPr>
          <a:xfrm>
            <a:off x="2737693" y="5706260"/>
            <a:ext cx="721095" cy="307777"/>
          </a:xfrm>
          <a:prstGeom prst="rect">
            <a:avLst/>
          </a:prstGeom>
          <a:noFill/>
        </p:spPr>
        <p:txBody>
          <a:bodyPr wrap="none" rtlCol="0">
            <a:spAutoFit/>
          </a:bodyPr>
          <a:lstStyle/>
          <a:p>
            <a:pPr fontAlgn="base">
              <a:spcBef>
                <a:spcPct val="0"/>
              </a:spcBef>
              <a:spcAft>
                <a:spcPct val="0"/>
              </a:spcAft>
            </a:pPr>
            <a:r>
              <a:rPr lang="es-MX" sz="1400" b="1" dirty="0" smtClean="0">
                <a:solidFill>
                  <a:srgbClr val="1F497D"/>
                </a:solidFill>
                <a:latin typeface="Calibri"/>
                <a:cs typeface="Arial" pitchFamily="34" charset="0"/>
              </a:rPr>
              <a:t>Fondos</a:t>
            </a:r>
            <a:endParaRPr lang="es-MX" sz="1400" b="1" dirty="0">
              <a:solidFill>
                <a:srgbClr val="1F497D"/>
              </a:solidFill>
              <a:latin typeface="Calibri"/>
              <a:cs typeface="Arial" pitchFamily="34" charset="0"/>
            </a:endParaRPr>
          </a:p>
        </p:txBody>
      </p:sp>
      <p:sp>
        <p:nvSpPr>
          <p:cNvPr id="79" name="CuadroTexto 78"/>
          <p:cNvSpPr txBox="1"/>
          <p:nvPr/>
        </p:nvSpPr>
        <p:spPr>
          <a:xfrm>
            <a:off x="2660419" y="6154773"/>
            <a:ext cx="899221" cy="307777"/>
          </a:xfrm>
          <a:prstGeom prst="rect">
            <a:avLst/>
          </a:prstGeom>
          <a:noFill/>
        </p:spPr>
        <p:txBody>
          <a:bodyPr wrap="none" rtlCol="0">
            <a:spAutoFit/>
          </a:bodyPr>
          <a:lstStyle/>
          <a:p>
            <a:pPr fontAlgn="base">
              <a:spcBef>
                <a:spcPct val="0"/>
              </a:spcBef>
              <a:spcAft>
                <a:spcPct val="0"/>
              </a:spcAft>
            </a:pPr>
            <a:r>
              <a:rPr lang="es-MX" sz="1400" b="1" dirty="0" smtClean="0">
                <a:solidFill>
                  <a:srgbClr val="1F497D"/>
                </a:solidFill>
                <a:latin typeface="Calibri"/>
                <a:cs typeface="Arial" pitchFamily="34" charset="0"/>
              </a:rPr>
              <a:t>Empresas</a:t>
            </a:r>
            <a:endParaRPr lang="es-MX" sz="1400" b="1" dirty="0">
              <a:solidFill>
                <a:srgbClr val="1F497D"/>
              </a:solidFill>
              <a:latin typeface="Calibri"/>
              <a:cs typeface="Arial" pitchFamily="34" charset="0"/>
            </a:endParaRPr>
          </a:p>
        </p:txBody>
      </p:sp>
      <p:cxnSp>
        <p:nvCxnSpPr>
          <p:cNvPr id="80" name="Conector recto 79"/>
          <p:cNvCxnSpPr/>
          <p:nvPr/>
        </p:nvCxnSpPr>
        <p:spPr>
          <a:xfrm>
            <a:off x="2549041" y="5173399"/>
            <a:ext cx="0" cy="1107650"/>
          </a:xfrm>
          <a:prstGeom prst="line">
            <a:avLst/>
          </a:prstGeom>
          <a:noFill/>
          <a:ln w="25400" cap="flat" cmpd="sng" algn="ctr">
            <a:solidFill>
              <a:srgbClr val="1F497D"/>
            </a:solidFill>
            <a:prstDash val="solid"/>
          </a:ln>
          <a:effectLst>
            <a:outerShdw blurRad="40000" dist="20000" dir="5400000" rotWithShape="0">
              <a:srgbClr val="000000">
                <a:alpha val="38000"/>
              </a:srgbClr>
            </a:outerShdw>
          </a:effectLst>
        </p:spPr>
      </p:cxnSp>
      <p:cxnSp>
        <p:nvCxnSpPr>
          <p:cNvPr id="82" name="Conector recto 81"/>
          <p:cNvCxnSpPr/>
          <p:nvPr/>
        </p:nvCxnSpPr>
        <p:spPr>
          <a:xfrm>
            <a:off x="3590081" y="6304659"/>
            <a:ext cx="191823" cy="0"/>
          </a:xfrm>
          <a:prstGeom prst="line">
            <a:avLst/>
          </a:prstGeom>
          <a:noFill/>
          <a:ln w="25400" cap="flat" cmpd="sng" algn="ctr">
            <a:solidFill>
              <a:srgbClr val="1F497D"/>
            </a:solidFill>
            <a:prstDash val="solid"/>
          </a:ln>
          <a:effectLst>
            <a:outerShdw blurRad="40000" dist="20000" dir="5400000" rotWithShape="0">
              <a:srgbClr val="000000">
                <a:alpha val="38000"/>
              </a:srgbClr>
            </a:outerShdw>
          </a:effectLst>
        </p:spPr>
      </p:cxnSp>
      <p:sp>
        <p:nvSpPr>
          <p:cNvPr id="84" name="Rectángulo 83"/>
          <p:cNvSpPr/>
          <p:nvPr/>
        </p:nvSpPr>
        <p:spPr>
          <a:xfrm>
            <a:off x="3724870" y="5691487"/>
            <a:ext cx="865631" cy="320455"/>
          </a:xfrm>
          <a:prstGeom prst="rect">
            <a:avLst/>
          </a:prstGeom>
          <a:solidFill>
            <a:srgbClr val="4F81BD">
              <a:lumMod val="60000"/>
              <a:lumOff val="40000"/>
            </a:srgbClr>
          </a:solidFill>
          <a:ln w="25400" cap="flat" cmpd="sng" algn="ctr">
            <a:solidFill>
              <a:srgbClr val="4F81BD">
                <a:lumMod val="60000"/>
                <a:lumOff val="40000"/>
              </a:srgbClr>
            </a:solidFill>
            <a:prstDash val="solid"/>
          </a:ln>
          <a:effectLst/>
        </p:spPr>
        <p:txBody>
          <a:bodyPr rtlCol="0" anchor="ctr"/>
          <a:lstStyle/>
          <a:p>
            <a:pPr algn="ctr" fontAlgn="base">
              <a:spcBef>
                <a:spcPct val="0"/>
              </a:spcBef>
              <a:spcAft>
                <a:spcPct val="0"/>
              </a:spcAft>
              <a:defRPr/>
            </a:pPr>
            <a:endParaRPr lang="es-MX" kern="0" smtClean="0">
              <a:solidFill>
                <a:prstClr val="white"/>
              </a:solidFill>
              <a:latin typeface="Calibri"/>
            </a:endParaRPr>
          </a:p>
        </p:txBody>
      </p:sp>
      <p:sp>
        <p:nvSpPr>
          <p:cNvPr id="85" name="Rectángulo 84"/>
          <p:cNvSpPr/>
          <p:nvPr/>
        </p:nvSpPr>
        <p:spPr>
          <a:xfrm>
            <a:off x="3724870" y="6175650"/>
            <a:ext cx="865631" cy="320455"/>
          </a:xfrm>
          <a:prstGeom prst="rect">
            <a:avLst/>
          </a:prstGeom>
          <a:solidFill>
            <a:srgbClr val="4F81BD">
              <a:lumMod val="60000"/>
              <a:lumOff val="40000"/>
            </a:srgbClr>
          </a:solidFill>
          <a:ln w="25400" cap="flat" cmpd="sng" algn="ctr">
            <a:solidFill>
              <a:srgbClr val="4F81BD">
                <a:lumMod val="60000"/>
                <a:lumOff val="40000"/>
              </a:srgbClr>
            </a:solidFill>
            <a:prstDash val="solid"/>
          </a:ln>
          <a:effectLst/>
        </p:spPr>
        <p:txBody>
          <a:bodyPr rtlCol="0" anchor="ctr"/>
          <a:lstStyle/>
          <a:p>
            <a:pPr algn="ctr" fontAlgn="base">
              <a:spcBef>
                <a:spcPct val="0"/>
              </a:spcBef>
              <a:spcAft>
                <a:spcPct val="0"/>
              </a:spcAft>
              <a:defRPr/>
            </a:pPr>
            <a:endParaRPr lang="es-MX" kern="0" smtClean="0">
              <a:solidFill>
                <a:prstClr val="white"/>
              </a:solidFill>
              <a:latin typeface="Calibri"/>
            </a:endParaRPr>
          </a:p>
        </p:txBody>
      </p:sp>
      <p:sp>
        <p:nvSpPr>
          <p:cNvPr id="86" name="CuadroTexto 85"/>
          <p:cNvSpPr txBox="1"/>
          <p:nvPr/>
        </p:nvSpPr>
        <p:spPr>
          <a:xfrm>
            <a:off x="3791612" y="5704112"/>
            <a:ext cx="721095" cy="307777"/>
          </a:xfrm>
          <a:prstGeom prst="rect">
            <a:avLst/>
          </a:prstGeom>
          <a:noFill/>
        </p:spPr>
        <p:txBody>
          <a:bodyPr wrap="none" rtlCol="0">
            <a:spAutoFit/>
          </a:bodyPr>
          <a:lstStyle/>
          <a:p>
            <a:pPr fontAlgn="base">
              <a:spcBef>
                <a:spcPct val="0"/>
              </a:spcBef>
              <a:spcAft>
                <a:spcPct val="0"/>
              </a:spcAft>
            </a:pPr>
            <a:r>
              <a:rPr lang="es-MX" sz="1400" b="1" dirty="0" smtClean="0">
                <a:solidFill>
                  <a:srgbClr val="1F497D"/>
                </a:solidFill>
                <a:latin typeface="Calibri"/>
                <a:cs typeface="Arial" pitchFamily="34" charset="0"/>
              </a:rPr>
              <a:t>Fondos</a:t>
            </a:r>
            <a:endParaRPr lang="es-MX" sz="1400" b="1" dirty="0">
              <a:solidFill>
                <a:srgbClr val="1F497D"/>
              </a:solidFill>
              <a:latin typeface="Calibri"/>
              <a:cs typeface="Arial" pitchFamily="34" charset="0"/>
            </a:endParaRPr>
          </a:p>
        </p:txBody>
      </p:sp>
      <p:sp>
        <p:nvSpPr>
          <p:cNvPr id="87" name="CuadroTexto 86"/>
          <p:cNvSpPr txBox="1"/>
          <p:nvPr/>
        </p:nvSpPr>
        <p:spPr>
          <a:xfrm>
            <a:off x="3714338" y="6152625"/>
            <a:ext cx="899221" cy="307777"/>
          </a:xfrm>
          <a:prstGeom prst="rect">
            <a:avLst/>
          </a:prstGeom>
          <a:noFill/>
        </p:spPr>
        <p:txBody>
          <a:bodyPr wrap="none" rtlCol="0">
            <a:spAutoFit/>
          </a:bodyPr>
          <a:lstStyle/>
          <a:p>
            <a:pPr fontAlgn="base">
              <a:spcBef>
                <a:spcPct val="0"/>
              </a:spcBef>
              <a:spcAft>
                <a:spcPct val="0"/>
              </a:spcAft>
            </a:pPr>
            <a:r>
              <a:rPr lang="es-MX" sz="1400" b="1" dirty="0" smtClean="0">
                <a:solidFill>
                  <a:srgbClr val="1F497D"/>
                </a:solidFill>
                <a:latin typeface="Calibri"/>
                <a:cs typeface="Arial" pitchFamily="34" charset="0"/>
              </a:rPr>
              <a:t>Empresas</a:t>
            </a:r>
            <a:endParaRPr lang="es-MX" sz="1400" b="1" dirty="0">
              <a:solidFill>
                <a:srgbClr val="1F497D"/>
              </a:solidFill>
              <a:latin typeface="Calibri"/>
              <a:cs typeface="Arial" pitchFamily="34" charset="0"/>
            </a:endParaRPr>
          </a:p>
        </p:txBody>
      </p:sp>
      <p:cxnSp>
        <p:nvCxnSpPr>
          <p:cNvPr id="88" name="Conector recto 87"/>
          <p:cNvCxnSpPr/>
          <p:nvPr/>
        </p:nvCxnSpPr>
        <p:spPr>
          <a:xfrm>
            <a:off x="3602960" y="5184130"/>
            <a:ext cx="0" cy="1107650"/>
          </a:xfrm>
          <a:prstGeom prst="line">
            <a:avLst/>
          </a:prstGeom>
          <a:noFill/>
          <a:ln w="25400" cap="flat" cmpd="sng" algn="ctr">
            <a:solidFill>
              <a:srgbClr val="1F497D"/>
            </a:solidFill>
            <a:prstDash val="solid"/>
          </a:ln>
          <a:effectLst>
            <a:outerShdw blurRad="40000" dist="20000" dir="5400000" rotWithShape="0">
              <a:srgbClr val="000000">
                <a:alpha val="38000"/>
              </a:srgbClr>
            </a:outerShdw>
          </a:effectLst>
        </p:spPr>
      </p:cxnSp>
      <p:cxnSp>
        <p:nvCxnSpPr>
          <p:cNvPr id="90" name="Conector recto 89"/>
          <p:cNvCxnSpPr/>
          <p:nvPr/>
        </p:nvCxnSpPr>
        <p:spPr>
          <a:xfrm>
            <a:off x="4669761" y="6315390"/>
            <a:ext cx="191823" cy="0"/>
          </a:xfrm>
          <a:prstGeom prst="line">
            <a:avLst/>
          </a:prstGeom>
          <a:noFill/>
          <a:ln w="25400" cap="flat" cmpd="sng" algn="ctr">
            <a:solidFill>
              <a:srgbClr val="1F497D"/>
            </a:solidFill>
            <a:prstDash val="solid"/>
          </a:ln>
          <a:effectLst>
            <a:outerShdw blurRad="40000" dist="20000" dir="5400000" rotWithShape="0">
              <a:srgbClr val="000000">
                <a:alpha val="38000"/>
              </a:srgbClr>
            </a:outerShdw>
          </a:effectLst>
        </p:spPr>
      </p:cxnSp>
      <p:sp>
        <p:nvSpPr>
          <p:cNvPr id="92" name="Rectángulo 91"/>
          <p:cNvSpPr/>
          <p:nvPr/>
        </p:nvSpPr>
        <p:spPr>
          <a:xfrm>
            <a:off x="4804550" y="5702218"/>
            <a:ext cx="865631" cy="320455"/>
          </a:xfrm>
          <a:prstGeom prst="rect">
            <a:avLst/>
          </a:prstGeom>
          <a:solidFill>
            <a:srgbClr val="4F81BD">
              <a:lumMod val="60000"/>
              <a:lumOff val="40000"/>
            </a:srgbClr>
          </a:solidFill>
          <a:ln w="25400" cap="flat" cmpd="sng" algn="ctr">
            <a:solidFill>
              <a:srgbClr val="4F81BD">
                <a:lumMod val="60000"/>
                <a:lumOff val="40000"/>
              </a:srgbClr>
            </a:solidFill>
            <a:prstDash val="solid"/>
          </a:ln>
          <a:effectLst/>
        </p:spPr>
        <p:txBody>
          <a:bodyPr rtlCol="0" anchor="ctr"/>
          <a:lstStyle/>
          <a:p>
            <a:pPr algn="ctr" fontAlgn="base">
              <a:spcBef>
                <a:spcPct val="0"/>
              </a:spcBef>
              <a:spcAft>
                <a:spcPct val="0"/>
              </a:spcAft>
              <a:defRPr/>
            </a:pPr>
            <a:endParaRPr lang="es-MX" kern="0" smtClean="0">
              <a:solidFill>
                <a:prstClr val="white"/>
              </a:solidFill>
              <a:latin typeface="Calibri"/>
            </a:endParaRPr>
          </a:p>
        </p:txBody>
      </p:sp>
      <p:sp>
        <p:nvSpPr>
          <p:cNvPr id="93" name="Rectángulo 92"/>
          <p:cNvSpPr/>
          <p:nvPr/>
        </p:nvSpPr>
        <p:spPr>
          <a:xfrm>
            <a:off x="4804550" y="6186381"/>
            <a:ext cx="865631" cy="320455"/>
          </a:xfrm>
          <a:prstGeom prst="rect">
            <a:avLst/>
          </a:prstGeom>
          <a:solidFill>
            <a:srgbClr val="4F81BD">
              <a:lumMod val="60000"/>
              <a:lumOff val="40000"/>
            </a:srgbClr>
          </a:solidFill>
          <a:ln w="25400" cap="flat" cmpd="sng" algn="ctr">
            <a:solidFill>
              <a:srgbClr val="4F81BD">
                <a:lumMod val="60000"/>
                <a:lumOff val="40000"/>
              </a:srgbClr>
            </a:solidFill>
            <a:prstDash val="solid"/>
          </a:ln>
          <a:effectLst/>
        </p:spPr>
        <p:txBody>
          <a:bodyPr rtlCol="0" anchor="ctr"/>
          <a:lstStyle/>
          <a:p>
            <a:pPr algn="ctr" fontAlgn="base">
              <a:spcBef>
                <a:spcPct val="0"/>
              </a:spcBef>
              <a:spcAft>
                <a:spcPct val="0"/>
              </a:spcAft>
              <a:defRPr/>
            </a:pPr>
            <a:endParaRPr lang="es-MX" kern="0" smtClean="0">
              <a:solidFill>
                <a:prstClr val="white"/>
              </a:solidFill>
              <a:latin typeface="Calibri"/>
            </a:endParaRPr>
          </a:p>
        </p:txBody>
      </p:sp>
      <p:sp>
        <p:nvSpPr>
          <p:cNvPr id="94" name="CuadroTexto 93"/>
          <p:cNvSpPr txBox="1"/>
          <p:nvPr/>
        </p:nvSpPr>
        <p:spPr>
          <a:xfrm>
            <a:off x="4871292" y="5714843"/>
            <a:ext cx="721095" cy="307777"/>
          </a:xfrm>
          <a:prstGeom prst="rect">
            <a:avLst/>
          </a:prstGeom>
          <a:noFill/>
        </p:spPr>
        <p:txBody>
          <a:bodyPr wrap="none" rtlCol="0">
            <a:spAutoFit/>
          </a:bodyPr>
          <a:lstStyle/>
          <a:p>
            <a:pPr fontAlgn="base">
              <a:spcBef>
                <a:spcPct val="0"/>
              </a:spcBef>
              <a:spcAft>
                <a:spcPct val="0"/>
              </a:spcAft>
            </a:pPr>
            <a:r>
              <a:rPr lang="es-MX" sz="1400" b="1" dirty="0" smtClean="0">
                <a:solidFill>
                  <a:srgbClr val="1F497D"/>
                </a:solidFill>
                <a:latin typeface="Calibri"/>
                <a:cs typeface="Arial" pitchFamily="34" charset="0"/>
              </a:rPr>
              <a:t>Fondos</a:t>
            </a:r>
            <a:endParaRPr lang="es-MX" sz="1400" b="1" dirty="0">
              <a:solidFill>
                <a:srgbClr val="1F497D"/>
              </a:solidFill>
              <a:latin typeface="Calibri"/>
              <a:cs typeface="Arial" pitchFamily="34" charset="0"/>
            </a:endParaRPr>
          </a:p>
        </p:txBody>
      </p:sp>
      <p:sp>
        <p:nvSpPr>
          <p:cNvPr id="95" name="CuadroTexto 94"/>
          <p:cNvSpPr txBox="1"/>
          <p:nvPr/>
        </p:nvSpPr>
        <p:spPr>
          <a:xfrm>
            <a:off x="4794018" y="6163356"/>
            <a:ext cx="899221" cy="307777"/>
          </a:xfrm>
          <a:prstGeom prst="rect">
            <a:avLst/>
          </a:prstGeom>
          <a:noFill/>
        </p:spPr>
        <p:txBody>
          <a:bodyPr wrap="none" rtlCol="0">
            <a:spAutoFit/>
          </a:bodyPr>
          <a:lstStyle/>
          <a:p>
            <a:pPr fontAlgn="base">
              <a:spcBef>
                <a:spcPct val="0"/>
              </a:spcBef>
              <a:spcAft>
                <a:spcPct val="0"/>
              </a:spcAft>
            </a:pPr>
            <a:r>
              <a:rPr lang="es-MX" sz="1400" b="1" dirty="0" smtClean="0">
                <a:solidFill>
                  <a:srgbClr val="1F497D"/>
                </a:solidFill>
                <a:latin typeface="Calibri"/>
                <a:cs typeface="Arial" pitchFamily="34" charset="0"/>
              </a:rPr>
              <a:t>Empresas</a:t>
            </a:r>
            <a:endParaRPr lang="es-MX" sz="1400" b="1" dirty="0">
              <a:solidFill>
                <a:srgbClr val="1F497D"/>
              </a:solidFill>
              <a:latin typeface="Calibri"/>
              <a:cs typeface="Arial" pitchFamily="34" charset="0"/>
            </a:endParaRPr>
          </a:p>
        </p:txBody>
      </p:sp>
      <p:cxnSp>
        <p:nvCxnSpPr>
          <p:cNvPr id="96" name="Conector recto 95"/>
          <p:cNvCxnSpPr/>
          <p:nvPr/>
        </p:nvCxnSpPr>
        <p:spPr>
          <a:xfrm>
            <a:off x="4682640" y="5194861"/>
            <a:ext cx="0" cy="1107650"/>
          </a:xfrm>
          <a:prstGeom prst="line">
            <a:avLst/>
          </a:prstGeom>
          <a:noFill/>
          <a:ln w="25400" cap="flat" cmpd="sng" algn="ctr">
            <a:solidFill>
              <a:srgbClr val="1F497D"/>
            </a:solidFill>
            <a:prstDash val="solid"/>
          </a:ln>
          <a:effectLst>
            <a:outerShdw blurRad="40000" dist="20000" dir="5400000" rotWithShape="0">
              <a:srgbClr val="000000">
                <a:alpha val="38000"/>
              </a:srgbClr>
            </a:outerShdw>
          </a:effectLst>
        </p:spPr>
      </p:cxnSp>
      <p:cxnSp>
        <p:nvCxnSpPr>
          <p:cNvPr id="98" name="Conector recto de flecha 97"/>
          <p:cNvCxnSpPr>
            <a:stCxn id="30" idx="2"/>
          </p:cNvCxnSpPr>
          <p:nvPr/>
        </p:nvCxnSpPr>
        <p:spPr>
          <a:xfrm>
            <a:off x="6174930" y="5462953"/>
            <a:ext cx="341780" cy="171970"/>
          </a:xfrm>
          <a:prstGeom prst="straightConnector1">
            <a:avLst/>
          </a:prstGeom>
          <a:noFill/>
          <a:ln w="25400" cap="flat" cmpd="sng" algn="ctr">
            <a:solidFill>
              <a:srgbClr val="1F497D"/>
            </a:solidFill>
            <a:prstDash val="solid"/>
            <a:tailEnd type="arrow"/>
          </a:ln>
          <a:effectLst>
            <a:outerShdw blurRad="40000" dist="20000" dir="5400000" rotWithShape="0">
              <a:srgbClr val="000000">
                <a:alpha val="38000"/>
              </a:srgbClr>
            </a:outerShdw>
          </a:effectLst>
        </p:spPr>
      </p:cxnSp>
      <p:cxnSp>
        <p:nvCxnSpPr>
          <p:cNvPr id="100" name="Conector recto de flecha 99"/>
          <p:cNvCxnSpPr>
            <a:stCxn id="31" idx="2"/>
          </p:cNvCxnSpPr>
          <p:nvPr/>
        </p:nvCxnSpPr>
        <p:spPr>
          <a:xfrm flipH="1">
            <a:off x="6859514" y="5462953"/>
            <a:ext cx="355936" cy="174118"/>
          </a:xfrm>
          <a:prstGeom prst="straightConnector1">
            <a:avLst/>
          </a:prstGeom>
          <a:noFill/>
          <a:ln w="25400" cap="flat" cmpd="sng" algn="ctr">
            <a:solidFill>
              <a:srgbClr val="1F497D"/>
            </a:solidFill>
            <a:prstDash val="solid"/>
            <a:tailEnd type="arrow"/>
          </a:ln>
          <a:effectLst>
            <a:outerShdw blurRad="40000" dist="20000" dir="5400000" rotWithShape="0">
              <a:srgbClr val="000000">
                <a:alpha val="38000"/>
              </a:srgbClr>
            </a:outerShdw>
          </a:effectLst>
        </p:spPr>
      </p:cxnSp>
      <p:sp>
        <p:nvSpPr>
          <p:cNvPr id="101" name="Rectángulo 100"/>
          <p:cNvSpPr/>
          <p:nvPr/>
        </p:nvSpPr>
        <p:spPr>
          <a:xfrm>
            <a:off x="6257714" y="5687191"/>
            <a:ext cx="865631" cy="320455"/>
          </a:xfrm>
          <a:prstGeom prst="rect">
            <a:avLst/>
          </a:prstGeom>
          <a:solidFill>
            <a:srgbClr val="4F81BD">
              <a:lumMod val="60000"/>
              <a:lumOff val="40000"/>
            </a:srgbClr>
          </a:solidFill>
          <a:ln w="25400" cap="flat" cmpd="sng" algn="ctr">
            <a:solidFill>
              <a:srgbClr val="4F81BD">
                <a:lumMod val="60000"/>
                <a:lumOff val="40000"/>
              </a:srgbClr>
            </a:solidFill>
            <a:prstDash val="solid"/>
          </a:ln>
          <a:effectLst/>
        </p:spPr>
        <p:txBody>
          <a:bodyPr rtlCol="0" anchor="ctr"/>
          <a:lstStyle/>
          <a:p>
            <a:pPr algn="ctr" fontAlgn="base">
              <a:spcBef>
                <a:spcPct val="0"/>
              </a:spcBef>
              <a:spcAft>
                <a:spcPct val="0"/>
              </a:spcAft>
              <a:defRPr/>
            </a:pPr>
            <a:endParaRPr lang="es-MX" kern="0" smtClean="0">
              <a:solidFill>
                <a:prstClr val="white"/>
              </a:solidFill>
              <a:latin typeface="Calibri"/>
            </a:endParaRPr>
          </a:p>
        </p:txBody>
      </p:sp>
      <p:sp>
        <p:nvSpPr>
          <p:cNvPr id="102" name="Rectángulo 101"/>
          <p:cNvSpPr/>
          <p:nvPr/>
        </p:nvSpPr>
        <p:spPr>
          <a:xfrm>
            <a:off x="6257714" y="6171354"/>
            <a:ext cx="865631" cy="320455"/>
          </a:xfrm>
          <a:prstGeom prst="rect">
            <a:avLst/>
          </a:prstGeom>
          <a:solidFill>
            <a:srgbClr val="4F81BD">
              <a:lumMod val="60000"/>
              <a:lumOff val="40000"/>
            </a:srgbClr>
          </a:solidFill>
          <a:ln w="25400" cap="flat" cmpd="sng" algn="ctr">
            <a:solidFill>
              <a:srgbClr val="4F81BD">
                <a:lumMod val="60000"/>
                <a:lumOff val="40000"/>
              </a:srgbClr>
            </a:solidFill>
            <a:prstDash val="solid"/>
          </a:ln>
          <a:effectLst/>
        </p:spPr>
        <p:txBody>
          <a:bodyPr rtlCol="0" anchor="ctr"/>
          <a:lstStyle/>
          <a:p>
            <a:pPr algn="ctr" fontAlgn="base">
              <a:spcBef>
                <a:spcPct val="0"/>
              </a:spcBef>
              <a:spcAft>
                <a:spcPct val="0"/>
              </a:spcAft>
              <a:defRPr/>
            </a:pPr>
            <a:endParaRPr lang="es-MX" kern="0" smtClean="0">
              <a:solidFill>
                <a:prstClr val="white"/>
              </a:solidFill>
              <a:latin typeface="Calibri"/>
            </a:endParaRPr>
          </a:p>
        </p:txBody>
      </p:sp>
      <p:sp>
        <p:nvSpPr>
          <p:cNvPr id="103" name="CuadroTexto 102"/>
          <p:cNvSpPr txBox="1"/>
          <p:nvPr/>
        </p:nvSpPr>
        <p:spPr>
          <a:xfrm>
            <a:off x="6324456" y="5699816"/>
            <a:ext cx="721095" cy="307777"/>
          </a:xfrm>
          <a:prstGeom prst="rect">
            <a:avLst/>
          </a:prstGeom>
          <a:noFill/>
        </p:spPr>
        <p:txBody>
          <a:bodyPr wrap="none" rtlCol="0">
            <a:spAutoFit/>
          </a:bodyPr>
          <a:lstStyle/>
          <a:p>
            <a:pPr fontAlgn="base">
              <a:spcBef>
                <a:spcPct val="0"/>
              </a:spcBef>
              <a:spcAft>
                <a:spcPct val="0"/>
              </a:spcAft>
            </a:pPr>
            <a:r>
              <a:rPr lang="es-MX" sz="1400" b="1" dirty="0" smtClean="0">
                <a:solidFill>
                  <a:srgbClr val="1F497D"/>
                </a:solidFill>
                <a:latin typeface="Calibri"/>
                <a:cs typeface="Arial" pitchFamily="34" charset="0"/>
              </a:rPr>
              <a:t>Fondos</a:t>
            </a:r>
            <a:endParaRPr lang="es-MX" sz="1400" b="1" dirty="0">
              <a:solidFill>
                <a:srgbClr val="1F497D"/>
              </a:solidFill>
              <a:latin typeface="Calibri"/>
              <a:cs typeface="Arial" pitchFamily="34" charset="0"/>
            </a:endParaRPr>
          </a:p>
        </p:txBody>
      </p:sp>
      <p:sp>
        <p:nvSpPr>
          <p:cNvPr id="104" name="CuadroTexto 103"/>
          <p:cNvSpPr txBox="1"/>
          <p:nvPr/>
        </p:nvSpPr>
        <p:spPr>
          <a:xfrm>
            <a:off x="6247182" y="6148329"/>
            <a:ext cx="899221" cy="307777"/>
          </a:xfrm>
          <a:prstGeom prst="rect">
            <a:avLst/>
          </a:prstGeom>
          <a:noFill/>
        </p:spPr>
        <p:txBody>
          <a:bodyPr wrap="none" rtlCol="0">
            <a:spAutoFit/>
          </a:bodyPr>
          <a:lstStyle/>
          <a:p>
            <a:pPr fontAlgn="base">
              <a:spcBef>
                <a:spcPct val="0"/>
              </a:spcBef>
              <a:spcAft>
                <a:spcPct val="0"/>
              </a:spcAft>
            </a:pPr>
            <a:r>
              <a:rPr lang="es-MX" sz="1400" b="1" dirty="0" smtClean="0">
                <a:solidFill>
                  <a:srgbClr val="1F497D"/>
                </a:solidFill>
                <a:latin typeface="Calibri"/>
                <a:cs typeface="Arial" pitchFamily="34" charset="0"/>
              </a:rPr>
              <a:t>Empresas</a:t>
            </a:r>
            <a:endParaRPr lang="es-MX" sz="1400" b="1" dirty="0">
              <a:solidFill>
                <a:srgbClr val="1F497D"/>
              </a:solidFill>
              <a:latin typeface="Calibri"/>
              <a:cs typeface="Arial" pitchFamily="34" charset="0"/>
            </a:endParaRPr>
          </a:p>
        </p:txBody>
      </p:sp>
      <p:sp>
        <p:nvSpPr>
          <p:cNvPr id="107" name="Rectángulo 106"/>
          <p:cNvSpPr/>
          <p:nvPr/>
        </p:nvSpPr>
        <p:spPr>
          <a:xfrm>
            <a:off x="7878305" y="6169206"/>
            <a:ext cx="865631" cy="320455"/>
          </a:xfrm>
          <a:prstGeom prst="rect">
            <a:avLst/>
          </a:prstGeom>
          <a:solidFill>
            <a:srgbClr val="4F81BD">
              <a:lumMod val="60000"/>
              <a:lumOff val="40000"/>
            </a:srgbClr>
          </a:solidFill>
          <a:ln w="25400" cap="flat" cmpd="sng" algn="ctr">
            <a:solidFill>
              <a:srgbClr val="4F81BD">
                <a:lumMod val="60000"/>
                <a:lumOff val="40000"/>
              </a:srgbClr>
            </a:solidFill>
            <a:prstDash val="solid"/>
          </a:ln>
          <a:effectLst/>
        </p:spPr>
        <p:txBody>
          <a:bodyPr rtlCol="0" anchor="ctr"/>
          <a:lstStyle/>
          <a:p>
            <a:pPr algn="ctr" fontAlgn="base">
              <a:spcBef>
                <a:spcPct val="0"/>
              </a:spcBef>
              <a:spcAft>
                <a:spcPct val="0"/>
              </a:spcAft>
              <a:defRPr/>
            </a:pPr>
            <a:endParaRPr lang="es-MX" kern="0" smtClean="0">
              <a:solidFill>
                <a:prstClr val="white"/>
              </a:solidFill>
              <a:latin typeface="Calibri"/>
            </a:endParaRPr>
          </a:p>
        </p:txBody>
      </p:sp>
      <p:sp>
        <p:nvSpPr>
          <p:cNvPr id="108" name="CuadroTexto 107"/>
          <p:cNvSpPr txBox="1"/>
          <p:nvPr/>
        </p:nvSpPr>
        <p:spPr>
          <a:xfrm>
            <a:off x="7867773" y="6146181"/>
            <a:ext cx="899221" cy="307777"/>
          </a:xfrm>
          <a:prstGeom prst="rect">
            <a:avLst/>
          </a:prstGeom>
          <a:noFill/>
        </p:spPr>
        <p:txBody>
          <a:bodyPr wrap="none" rtlCol="0">
            <a:spAutoFit/>
          </a:bodyPr>
          <a:lstStyle/>
          <a:p>
            <a:pPr fontAlgn="base">
              <a:spcBef>
                <a:spcPct val="0"/>
              </a:spcBef>
              <a:spcAft>
                <a:spcPct val="0"/>
              </a:spcAft>
            </a:pPr>
            <a:r>
              <a:rPr lang="es-MX" sz="1400" b="1" dirty="0" smtClean="0">
                <a:solidFill>
                  <a:srgbClr val="1F497D"/>
                </a:solidFill>
                <a:latin typeface="Calibri"/>
                <a:cs typeface="Arial" pitchFamily="34" charset="0"/>
              </a:rPr>
              <a:t>Empresas</a:t>
            </a:r>
            <a:endParaRPr lang="es-MX" sz="1400" b="1" dirty="0">
              <a:solidFill>
                <a:srgbClr val="1F497D"/>
              </a:solidFill>
              <a:latin typeface="Calibri"/>
              <a:cs typeface="Arial" pitchFamily="34" charset="0"/>
            </a:endParaRPr>
          </a:p>
        </p:txBody>
      </p:sp>
      <p:sp>
        <p:nvSpPr>
          <p:cNvPr id="110" name="Título 4"/>
          <p:cNvSpPr txBox="1">
            <a:spLocks/>
          </p:cNvSpPr>
          <p:nvPr/>
        </p:nvSpPr>
        <p:spPr>
          <a:xfrm>
            <a:off x="323528" y="603474"/>
            <a:ext cx="8629972" cy="449262"/>
          </a:xfrm>
          <a:prstGeom prst="rect">
            <a:avLst/>
          </a:prstGeom>
        </p:spPr>
        <p:txBody>
          <a:bodyPr vert="horz" lIns="91440" tIns="45720" rIns="91440" bIns="45720" rtlCol="0" anchor="ctr">
            <a:noAutofit/>
          </a:bodyPr>
          <a:lstStyle>
            <a:lvl1pPr algn="r" defTabSz="457200" rtl="0" eaLnBrk="1" latinLnBrk="0" hangingPunct="1">
              <a:spcBef>
                <a:spcPct val="0"/>
              </a:spcBef>
              <a:buNone/>
              <a:defRPr sz="2000" kern="1200">
                <a:solidFill>
                  <a:srgbClr val="807F83"/>
                </a:solidFill>
                <a:latin typeface="Calibri" pitchFamily="34" charset="0"/>
                <a:ea typeface="+mj-ea"/>
                <a:cs typeface="Trajan Pro"/>
              </a:defRPr>
            </a:lvl1pPr>
          </a:lstStyle>
          <a:p>
            <a:pPr algn="l"/>
            <a:r>
              <a:rPr lang="es-MX" dirty="0" smtClean="0">
                <a:solidFill>
                  <a:srgbClr val="336699"/>
                </a:solidFill>
              </a:rPr>
              <a:t>VII. Fondo de Fondos: Experiencia Actual         							</a:t>
            </a:r>
            <a:endParaRPr lang="es-MX" dirty="0">
              <a:solidFill>
                <a:srgbClr val="336699"/>
              </a:solidFill>
            </a:endParaRPr>
          </a:p>
        </p:txBody>
      </p:sp>
      <p:pic>
        <p:nvPicPr>
          <p:cNvPr id="111" name="Imagen 1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70899" y="72008"/>
            <a:ext cx="1649573" cy="764704"/>
          </a:xfrm>
          <a:prstGeom prst="rect">
            <a:avLst/>
          </a:prstGeom>
        </p:spPr>
      </p:pic>
    </p:spTree>
    <p:extLst>
      <p:ext uri="{BB962C8B-B14F-4D97-AF65-F5344CB8AC3E}">
        <p14:creationId xmlns:p14="http://schemas.microsoft.com/office/powerpoint/2010/main" val="19399623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sonalizado 2">
      <a:dk1>
        <a:srgbClr val="335675"/>
      </a:dk1>
      <a:lt1>
        <a:srgbClr val="FFFFFF"/>
      </a:lt1>
      <a:dk2>
        <a:srgbClr val="C6D9F0"/>
      </a:dk2>
      <a:lt2>
        <a:srgbClr val="1F497D"/>
      </a:lt2>
      <a:accent1>
        <a:srgbClr val="7F7F7F"/>
      </a:accent1>
      <a:accent2>
        <a:srgbClr val="000000"/>
      </a:accent2>
      <a:accent3>
        <a:srgbClr val="8DB3E2"/>
      </a:accent3>
      <a:accent4>
        <a:srgbClr val="C3D69B"/>
      </a:accent4>
      <a:accent5>
        <a:srgbClr val="92CDDC"/>
      </a:accent5>
      <a:accent6>
        <a:srgbClr val="C00000"/>
      </a:accent6>
      <a:hlink>
        <a:srgbClr val="0000FF"/>
      </a:hlink>
      <a:folHlink>
        <a:srgbClr val="00007F"/>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Espectro">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Personalizado 1">
      <a:majorFont>
        <a:latin typeface="Perpetua Titling MT"/>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4905</TotalTime>
  <Words>1433</Words>
  <Application>Microsoft Office PowerPoint</Application>
  <PresentationFormat>Presentación en pantalla (4:3)</PresentationFormat>
  <Paragraphs>238</Paragraphs>
  <Slides>16</Slides>
  <Notes>15</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16</vt:i4>
      </vt:variant>
    </vt:vector>
  </HeadingPairs>
  <TitlesOfParts>
    <vt:vector size="25" baseType="lpstr">
      <vt:lpstr>Adobe Caslon Pro</vt:lpstr>
      <vt:lpstr>Arial</vt:lpstr>
      <vt:lpstr>Arial Rounded MT Bold</vt:lpstr>
      <vt:lpstr>Baskerville</vt:lpstr>
      <vt:lpstr>Calibri</vt:lpstr>
      <vt:lpstr>Times New Roman</vt:lpstr>
      <vt:lpstr>Trajan Pro</vt:lpstr>
      <vt:lpstr>Tema de Office</vt:lpstr>
      <vt:lpstr>Office Theme</vt:lpstr>
      <vt:lpstr>Fondo "México Social"</vt:lpstr>
      <vt:lpstr>Contenido  </vt:lpstr>
      <vt:lpstr>I. Fondo México Social: Objetivos Generales  </vt:lpstr>
      <vt:lpstr>II. Fondo México Social: Ventajas </vt:lpstr>
      <vt:lpstr>III. Las Empresas del Sector Social: Características Generales                                                  </vt:lpstr>
      <vt:lpstr>IV. Las Empresas del Sector Social: Características Específicas                            </vt:lpstr>
      <vt:lpstr>V. Población Objetivo                  </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Nacional Financiera S.N.C.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dturcott@nafin.gob.mx</dc:creator>
  <cp:lastModifiedBy>Maria Teresa Buendia Hegewisch</cp:lastModifiedBy>
  <cp:revision>180</cp:revision>
  <cp:lastPrinted>2013-12-04T01:40:53Z</cp:lastPrinted>
  <dcterms:created xsi:type="dcterms:W3CDTF">2012-08-09T16:04:55Z</dcterms:created>
  <dcterms:modified xsi:type="dcterms:W3CDTF">2013-12-04T01:41:42Z</dcterms:modified>
</cp:coreProperties>
</file>